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974" r:id="rId2"/>
    <p:sldMasterId id="2147483986" r:id="rId3"/>
  </p:sldMasterIdLst>
  <p:notesMasterIdLst>
    <p:notesMasterId r:id="rId63"/>
  </p:notesMasterIdLst>
  <p:handoutMasterIdLst>
    <p:handoutMasterId r:id="rId64"/>
  </p:handoutMasterIdLst>
  <p:sldIdLst>
    <p:sldId id="344" r:id="rId4"/>
    <p:sldId id="347" r:id="rId5"/>
    <p:sldId id="349" r:id="rId6"/>
    <p:sldId id="366" r:id="rId7"/>
    <p:sldId id="269" r:id="rId8"/>
    <p:sldId id="270" r:id="rId9"/>
    <p:sldId id="271" r:id="rId10"/>
    <p:sldId id="273" r:id="rId11"/>
    <p:sldId id="274" r:id="rId12"/>
    <p:sldId id="403" r:id="rId13"/>
    <p:sldId id="275" r:id="rId14"/>
    <p:sldId id="419" r:id="rId15"/>
    <p:sldId id="404" r:id="rId16"/>
    <p:sldId id="276" r:id="rId17"/>
    <p:sldId id="405" r:id="rId18"/>
    <p:sldId id="277" r:id="rId19"/>
    <p:sldId id="402" r:id="rId20"/>
    <p:sldId id="406" r:id="rId21"/>
    <p:sldId id="407" r:id="rId22"/>
    <p:sldId id="408" r:id="rId23"/>
    <p:sldId id="409" r:id="rId24"/>
    <p:sldId id="285" r:id="rId25"/>
    <p:sldId id="418" r:id="rId26"/>
    <p:sldId id="278" r:id="rId27"/>
    <p:sldId id="279" r:id="rId28"/>
    <p:sldId id="280" r:id="rId29"/>
    <p:sldId id="281" r:id="rId30"/>
    <p:sldId id="282" r:id="rId31"/>
    <p:sldId id="412" r:id="rId32"/>
    <p:sldId id="283" r:id="rId33"/>
    <p:sldId id="284" r:id="rId34"/>
    <p:sldId id="287" r:id="rId35"/>
    <p:sldId id="288" r:id="rId36"/>
    <p:sldId id="413" r:id="rId37"/>
    <p:sldId id="415" r:id="rId38"/>
    <p:sldId id="289" r:id="rId39"/>
    <p:sldId id="286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50" r:id="rId54"/>
    <p:sldId id="400" r:id="rId55"/>
    <p:sldId id="416" r:id="rId56"/>
    <p:sldId id="417" r:id="rId57"/>
    <p:sldId id="304" r:id="rId58"/>
    <p:sldId id="305" r:id="rId59"/>
    <p:sldId id="306" r:id="rId60"/>
    <p:sldId id="308" r:id="rId61"/>
    <p:sldId id="30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2350" autoAdjust="0"/>
  </p:normalViewPr>
  <p:slideViewPr>
    <p:cSldViewPr>
      <p:cViewPr varScale="1">
        <p:scale>
          <a:sx n="107" d="100"/>
          <a:sy n="107" d="100"/>
        </p:scale>
        <p:origin x="118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2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8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image" Target="../media/image22.emf"/><Relationship Id="rId4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57DDA-3297-9E49-932E-440C5ADB17FE}" type="datetimeFigureOut">
              <a:rPr lang="es-ES" smtClean="0"/>
              <a:t>14/10/2014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EBC78-8B13-C144-8255-A0A0203D0B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2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CD1E6-2A5A-4CBE-B74B-E103D8F012F1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E101E-B703-4926-9856-699E0BC26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19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27529E5A-864B-6349-9A87-1CFE6B91119D}" type="slidenum">
              <a:rPr lang="en-GB" sz="1200">
                <a:latin typeface="Arial Narrow" charset="0"/>
              </a:rPr>
              <a:pPr algn="r" eaLnBrk="1" hangingPunct="1"/>
              <a:t>10</a:t>
            </a:fld>
            <a:endParaRPr lang="en-GB" sz="1200">
              <a:latin typeface="Arial Narrow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66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27529E5A-864B-6349-9A87-1CFE6B91119D}" type="slidenum">
              <a:rPr lang="en-GB" sz="1200">
                <a:latin typeface="Arial Narrow" charset="0"/>
              </a:rPr>
              <a:pPr algn="r" eaLnBrk="1" hangingPunct="1"/>
              <a:t>12</a:t>
            </a:fld>
            <a:endParaRPr lang="en-GB" sz="1200">
              <a:latin typeface="Arial Narrow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8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19DA76A8-4837-0B45-89DD-5E95F22EF812}" type="slidenum">
              <a:rPr lang="en-GB" sz="1200">
                <a:latin typeface="Arial Narrow" charset="0"/>
              </a:rPr>
              <a:pPr algn="r" eaLnBrk="1" hangingPunct="1"/>
              <a:t>13</a:t>
            </a:fld>
            <a:endParaRPr lang="en-GB" sz="1200">
              <a:latin typeface="Arial Narrow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22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3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5298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55299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EBAFD1-818B-2140-ACA4-329093931B94}" type="slidenum">
              <a:rPr lang="en-GB" sz="1200">
                <a:latin typeface="Arial Narrow" charset="0"/>
              </a:rPr>
              <a:pPr algn="r" eaLnBrk="1" hangingPunct="1"/>
              <a:t>15</a:t>
            </a:fld>
            <a:endParaRPr lang="en-GB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9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72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771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AFE3B25B-1D38-3C4B-8B45-AF7A6C3A6896}" type="slidenum">
              <a:rPr lang="en-GB" sz="1200">
                <a:latin typeface="Arial Narrow" charset="0"/>
              </a:rPr>
              <a:pPr algn="r" eaLnBrk="1" hangingPunct="1"/>
              <a:t>18</a:t>
            </a:fld>
            <a:endParaRPr lang="en-GB" sz="1200">
              <a:latin typeface="Arial Narrow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036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455E64C-41D3-614A-90E8-5EF1701A0C90}" type="slidenum">
              <a:rPr lang="en-GB" sz="1200">
                <a:latin typeface="Arial Narrow" charset="0"/>
              </a:rPr>
              <a:pPr algn="r" eaLnBrk="1" hangingPunct="1"/>
              <a:t>19</a:t>
            </a:fld>
            <a:endParaRPr lang="en-GB" sz="1200">
              <a:latin typeface="Arial Narrow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6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39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42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61443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A4D98AD0-F053-E546-B021-BB386CC4CDAE}" type="slidenum">
              <a:rPr lang="en-GB" sz="1200">
                <a:latin typeface="Arial Narrow" charset="0"/>
              </a:rPr>
              <a:pPr algn="r" eaLnBrk="1" hangingPunct="1"/>
              <a:t>20</a:t>
            </a:fld>
            <a:endParaRPr lang="en-GB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78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3E17237-EE1B-5E44-8C04-1D41CCCAA81F}" type="slidenum">
              <a:rPr lang="en-GB" sz="1200">
                <a:latin typeface="Arial Narrow" charset="0"/>
              </a:rPr>
              <a:pPr algn="r" eaLnBrk="1" hangingPunct="1"/>
              <a:t>21</a:t>
            </a:fld>
            <a:endParaRPr lang="en-GB" sz="1200">
              <a:latin typeface="Arial Narrow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133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33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8066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88067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65908D1-149F-244C-9F20-5AD33FB34D52}" type="slidenum">
              <a:rPr lang="en-US" sz="1200">
                <a:latin typeface="Arial Narrow" charset="0"/>
              </a:rPr>
              <a:pPr algn="r" eaLnBrk="1" hangingPunct="1"/>
              <a:t>23</a:t>
            </a:fld>
            <a:endParaRPr lang="en-US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2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97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99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35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727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6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47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BD45110-882B-47CF-832E-5B0F0F228325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 lIns="91432" tIns="45716" rIns="91432" bIns="4571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56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0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61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4930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  <p:sp>
        <p:nvSpPr>
          <p:cNvPr id="124931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685817" indent="-263776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055103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477145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1899186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3A26C6D8-4756-6042-9C35-D5F70572DFAB}" type="slidenum">
              <a:rPr lang="en-US" sz="1200">
                <a:latin typeface="Arial Narrow" charset="0"/>
              </a:rPr>
              <a:pPr eaLnBrk="1" hangingPunct="1"/>
              <a:t>34</a:t>
            </a:fld>
            <a:endParaRPr lang="en-US" sz="120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3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685817" indent="-263776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055103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477145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1899186" indent="-211021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E592FD7-FFCC-FE45-B503-2628CBC89D52}" type="slidenum">
              <a:rPr lang="en-GB" sz="1200">
                <a:latin typeface="Arial Narrow" charset="0"/>
              </a:rPr>
              <a:pPr eaLnBrk="1" hangingPunct="1"/>
              <a:t>35</a:t>
            </a:fld>
            <a:endParaRPr lang="en-GB" sz="1200">
              <a:latin typeface="Arial Narrow" charset="0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6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E9EC428-DE93-4437-AF15-93D5903589E7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390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84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27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0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22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14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01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465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25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65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337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9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06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0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9383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24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19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293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60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ca-E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6666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012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61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5175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6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6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CC926D-6714-43B1-9BA6-159D77BFD60D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8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1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7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091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6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4008-68F4-5D4D-AF95-E62DBAAFDCA8}" type="datetime1">
              <a:rPr lang="en-US" smtClean="0"/>
              <a:t>10/14/2014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6E0F8-121E-C844-8609-F591DEB0D800}" type="datetime1">
              <a:rPr lang="en-US" smtClean="0"/>
              <a:t>10/14/2014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DA954-AE27-9748-AED9-5DCA7FBD37F3}" type="datetime1">
              <a:rPr lang="en-US" smtClean="0"/>
              <a:t>10/14/2014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E9D8C30-E9C7-794E-B0F8-F61335B95312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E4E16EC-AED4-8743-B15E-1204282D36D1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EFB12DC-D55A-F849-A9B5-4944BB056B17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F7830E4-F478-AB4E-A49B-4E0BFAE3938F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3B6B141-5554-A341-AEC8-486CD70CA070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EB8816B-AF5E-5F4A-9A1C-7B84106BFD30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B4888E1-7B28-F348-A236-5C11D3346E45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A5F9D8C-F376-2044-B1C6-DC106BDC684F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A945E-DC6F-BD4C-8A7C-31F321153272}" type="datetime1">
              <a:rPr lang="en-US" smtClean="0"/>
              <a:t>10/14/2014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B40F73E-C96F-2642-87B7-5E83D439395B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161ECA8-76CF-A54D-A574-98A504446EC9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E45A9A3-618A-4E46-837A-23D2016824FF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39ACDCD-2172-1348-9DC5-72801B042248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AE510BC-FE27-3A40-A3A1-FD893B3BBD29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D684493-F4D5-CC49-A615-2330C27BD0A8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5EF7B20-F715-8249-A70B-BC14C53455F8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CFA7E79-4833-4C4A-8C32-79B00C663060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CE6FBC7-78EB-574E-A99C-548737BE6754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E3F0518-8487-CB40-B744-0044BA64F76A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C4809-0A66-994A-8EE3-300F3FC38E5D}" type="datetime1">
              <a:rPr lang="en-US" smtClean="0"/>
              <a:t>10/14/2014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7E80D70-3B42-2849-B37F-69BA5076EFA4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8CDC64C-F7F5-5047-A054-096FC7929776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0840B26-B0B9-5E43-BEBC-177A74AE650E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35E965C-73B9-4148-BE18-2308E0B47BCF}" type="datetime1">
              <a:rPr lang="en-US" b="1" kern="1200" smtClean="0">
                <a:ea typeface="+mn-ea"/>
                <a:cs typeface="+mn-cs"/>
              </a:rPr>
              <a:t>10/14/2014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87EAE-DD5C-A347-AC56-1B6341142EC7}" type="datetime1">
              <a:rPr lang="en-US" smtClean="0"/>
              <a:t>10/14/2014</a:t>
            </a:fld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8D69D5-2FA1-0040-A213-0FCE7ABB73C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13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22449-7D0C-7D41-8F81-EB5A9DA07B3C}" type="datetime1">
              <a:rPr lang="en-US" smtClean="0"/>
              <a:t>10/14/2014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095E1-EF78-0243-A1A0-17DE12965332}" type="datetime1">
              <a:rPr lang="en-US" smtClean="0"/>
              <a:t>10/14/2014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0DA55-98D6-1841-B62F-FDFFA353F57D}" type="datetime1">
              <a:rPr lang="en-US" smtClean="0"/>
              <a:t>10/14/2014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4F137-7DD6-FF4C-BFE4-17F35306B61E}" type="datetime1">
              <a:rPr lang="en-US" smtClean="0"/>
              <a:t>10/14/2014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97604-B689-2641-9B39-CEEA2B83FA48}" type="datetime1">
              <a:rPr lang="en-US" smtClean="0"/>
              <a:t>10/14/2014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F7E8E-8D83-BB48-9CCE-B4A0D8259EFC}" type="datetime1">
              <a:rPr lang="en-US" smtClean="0"/>
              <a:t>10/14/2014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8F7EB-3B9D-954D-A8EA-9BD27E9B785E}" type="datetime1">
              <a:rPr lang="en-US" b="1" smtClean="0"/>
              <a:t>10/14/2014</a:t>
            </a:fld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Petia Ivanova Radeva</a:t>
            </a: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9925C13-E4CB-3D45-BAE7-D781112A5150}" type="datetime1">
              <a:rPr lang="en-US" b="1" kern="1200" smtClean="0">
                <a:latin typeface="Arial"/>
                <a:ea typeface="+mn-ea"/>
                <a:cs typeface="+mn-cs"/>
              </a:rPr>
              <a:t>10/14/2014</a:t>
            </a:fld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latin typeface="Arial"/>
                <a:ea typeface="+mn-ea"/>
                <a:cs typeface="+mn-cs"/>
              </a:rPr>
              <a:t>Petia Ivanova Radeva</a:t>
            </a:r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b="1" kern="1200" smtClean="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8F7C9F4-A356-324B-AC3B-C28E80C2AF91}" type="datetime1">
              <a:rPr lang="en-US" b="1" kern="1200" smtClean="0">
                <a:latin typeface="Arial"/>
                <a:ea typeface="+mn-ea"/>
                <a:cs typeface="+mn-cs"/>
              </a:rPr>
              <a:t>10/14/2014</a:t>
            </a:fld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latin typeface="Arial"/>
                <a:ea typeface="+mn-ea"/>
                <a:cs typeface="+mn-cs"/>
              </a:rPr>
              <a:t>Petia Ivanova Radeva</a:t>
            </a:r>
            <a:endParaRPr lang="en-US" b="1" kern="1200"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b="1" kern="1200" smtClean="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35.png"/><Relationship Id="rId5" Type="http://schemas.openxmlformats.org/officeDocument/2006/relationships/tags" Target="../tags/tag5.xml"/><Relationship Id="rId10" Type="http://schemas.openxmlformats.org/officeDocument/2006/relationships/image" Target="../media/image34.png"/><Relationship Id="rId4" Type="http://schemas.openxmlformats.org/officeDocument/2006/relationships/tags" Target="../tags/tag4.xm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8.emf"/><Relationship Id="rId10" Type="http://schemas.openxmlformats.org/officeDocument/2006/relationships/image" Target="../media/image42.jpe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9.xml"/><Relationship Id="rId7" Type="http://schemas.openxmlformats.org/officeDocument/2006/relationships/image" Target="../media/image56.png"/><Relationship Id="rId2" Type="http://schemas.openxmlformats.org/officeDocument/2006/relationships/tags" Target="../tags/tag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9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8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oleObject" Target="../embeddings/oleObject24.bin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6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4.xml"/><Relationship Id="rId11" Type="http://schemas.openxmlformats.org/officeDocument/2006/relationships/image" Target="../media/image63.png"/><Relationship Id="rId5" Type="http://schemas.openxmlformats.org/officeDocument/2006/relationships/tags" Target="../tags/tag13.xml"/><Relationship Id="rId10" Type="http://schemas.openxmlformats.org/officeDocument/2006/relationships/image" Target="../media/image62.png"/><Relationship Id="rId4" Type="http://schemas.openxmlformats.org/officeDocument/2006/relationships/tags" Target="../tags/tag12.xml"/><Relationship Id="rId9" Type="http://schemas.openxmlformats.org/officeDocument/2006/relationships/image" Target="../media/image61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68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67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63.png"/><Relationship Id="rId5" Type="http://schemas.openxmlformats.org/officeDocument/2006/relationships/tags" Target="../tags/tag18.xml"/><Relationship Id="rId10" Type="http://schemas.openxmlformats.org/officeDocument/2006/relationships/image" Target="../media/image66.png"/><Relationship Id="rId4" Type="http://schemas.openxmlformats.org/officeDocument/2006/relationships/tags" Target="../tags/tag17.xml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9.wmf"/><Relationship Id="rId10" Type="http://schemas.openxmlformats.org/officeDocument/2006/relationships/image" Target="../media/image72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7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80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79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0" Type="http://schemas.openxmlformats.org/officeDocument/2006/relationships/image" Target="../media/image78.png"/><Relationship Id="rId4" Type="http://schemas.openxmlformats.org/officeDocument/2006/relationships/tags" Target="../tags/tag21.xml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82.png"/><Relationship Id="rId17" Type="http://schemas.openxmlformats.org/officeDocument/2006/relationships/image" Target="../media/image83.png"/><Relationship Id="rId2" Type="http://schemas.openxmlformats.org/officeDocument/2006/relationships/tags" Target="../tags/tag23.xml"/><Relationship Id="rId16" Type="http://schemas.openxmlformats.org/officeDocument/2006/relationships/oleObject" Target="../embeddings/oleObject32.bin"/><Relationship Id="rId1" Type="http://schemas.openxmlformats.org/officeDocument/2006/relationships/vmlDrawing" Target="../drawings/vmlDrawing16.vml"/><Relationship Id="rId6" Type="http://schemas.openxmlformats.org/officeDocument/2006/relationships/tags" Target="../tags/tag27.xml"/><Relationship Id="rId11" Type="http://schemas.openxmlformats.org/officeDocument/2006/relationships/oleObject" Target="../embeddings/oleObject31.bin"/><Relationship Id="rId5" Type="http://schemas.openxmlformats.org/officeDocument/2006/relationships/tags" Target="../tags/tag26.xml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tags" Target="../tags/tag25.xm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2.jpeg"/><Relationship Id="rId4" Type="http://schemas.openxmlformats.org/officeDocument/2006/relationships/image" Target="../media/image9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jpeg"/><Relationship Id="rId5" Type="http://schemas.openxmlformats.org/officeDocument/2006/relationships/image" Target="../media/image142.pn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201"/>
            <a:ext cx="7772400" cy="609600"/>
          </a:xfrm>
        </p:spPr>
        <p:txBody>
          <a:bodyPr/>
          <a:lstStyle/>
          <a:p>
            <a:r>
              <a:rPr lang="en-US" sz="4000" dirty="0" smtClean="0"/>
              <a:t>Image gradients and edges</a:t>
            </a:r>
            <a:endParaRPr lang="en-US" sz="4000" dirty="0"/>
          </a:p>
        </p:txBody>
      </p:sp>
      <p:pic>
        <p:nvPicPr>
          <p:cNvPr id="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581400"/>
            <a:ext cx="2039216" cy="203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35814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5181600" y="6400800"/>
            <a:ext cx="386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 of most slides: K</a:t>
            </a:r>
            <a:r>
              <a:rPr lang="en-US" sz="1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risten </a:t>
            </a:r>
            <a:r>
              <a:rPr lang="en-US" sz="120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Grauman</a:t>
            </a:r>
            <a:r>
              <a:rPr lang="en-US" sz="12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, UT-Austin</a:t>
            </a:r>
            <a:endParaRPr lang="en-U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971800" y="5791200"/>
            <a:ext cx="325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3: Computational Vision</a:t>
            </a:r>
            <a:endParaRPr lang="en-US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017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6BA6E30-A655-004B-831B-37D7ECEA1AF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10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 smtClean="0">
                <a:latin typeface="Arial Narrow" charset="0"/>
              </a:rPr>
              <a:t>.</a:t>
            </a:r>
            <a:endParaRPr lang="ca-ES" sz="2000" dirty="0">
              <a:latin typeface="Arial Narrow" charset="0"/>
            </a:endParaRPr>
          </a:p>
        </p:txBody>
      </p:sp>
      <p:graphicFrame>
        <p:nvGraphicFramePr>
          <p:cNvPr id="5018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009392"/>
              </p:ext>
            </p:extLst>
          </p:nvPr>
        </p:nvGraphicFramePr>
        <p:xfrm>
          <a:off x="1676400" y="1905000"/>
          <a:ext cx="148907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cuaciÛn" r:id="rId4" imgW="889000" imgH="825500" progId="Equation.3">
                  <p:embed/>
                </p:oleObj>
              </mc:Choice>
              <mc:Fallback>
                <p:oleObj name="EcuaciÛn" r:id="rId4" imgW="8890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05000"/>
                        <a:ext cx="1489075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086600" y="4392614"/>
            <a:ext cx="1942847" cy="1690068"/>
            <a:chOff x="3226" y="1365"/>
            <a:chExt cx="2309" cy="1747"/>
          </a:xfrm>
        </p:grpSpPr>
        <p:graphicFrame>
          <p:nvGraphicFramePr>
            <p:cNvPr id="50187" name="Object 6"/>
            <p:cNvGraphicFramePr>
              <a:graphicFrameLocks noChangeAspect="1"/>
            </p:cNvGraphicFramePr>
            <p:nvPr/>
          </p:nvGraphicFramePr>
          <p:xfrm>
            <a:off x="3504" y="1365"/>
            <a:ext cx="1998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8" name="EcuaciÛn" r:id="rId6" imgW="1257300" imgH="711200" progId="Equation.3">
                    <p:embed/>
                  </p:oleObj>
                </mc:Choice>
                <mc:Fallback>
                  <p:oleObj name="EcuaciÛn" r:id="rId6" imgW="12573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365"/>
                          <a:ext cx="1998" cy="1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8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600">
                <a:latin typeface="Arial Narrow" charset="0"/>
              </a:endParaRPr>
            </a:p>
          </p:txBody>
        </p:sp>
        <p:sp>
          <p:nvSpPr>
            <p:cNvPr id="50189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50190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50191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50192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grpSp>
          <p:nvGrpSpPr>
            <p:cNvPr id="50193" name="Group 25"/>
            <p:cNvGrpSpPr>
              <a:grpSpLocks/>
            </p:cNvGrpSpPr>
            <p:nvPr/>
          </p:nvGrpSpPr>
          <p:grpSpPr bwMode="auto">
            <a:xfrm>
              <a:off x="3226" y="1684"/>
              <a:ext cx="1317" cy="1428"/>
              <a:chOff x="3226" y="1684"/>
              <a:chExt cx="1317" cy="1428"/>
            </a:xfrm>
          </p:grpSpPr>
          <p:sp>
            <p:nvSpPr>
              <p:cNvPr id="50194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195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0196" name="Text Box 23"/>
              <p:cNvSpPr txBox="1">
                <a:spLocks noChangeArrowheads="1"/>
              </p:cNvSpPr>
              <p:nvPr/>
            </p:nvSpPr>
            <p:spPr bwMode="auto">
              <a:xfrm>
                <a:off x="3226" y="1684"/>
                <a:ext cx="320" cy="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6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0197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320" cy="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600">
                    <a:latin typeface="Arial Narrow" charset="0"/>
                  </a:rPr>
                  <a:t>x</a:t>
                </a:r>
              </a:p>
            </p:txBody>
          </p:sp>
        </p:grpSp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304800" y="1295400"/>
            <a:ext cx="507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that the function </a:t>
            </a:r>
            <a:r>
              <a:rPr lang="en-US" dirty="0"/>
              <a:t>f </a:t>
            </a:r>
            <a:r>
              <a:rPr lang="en-US" dirty="0" smtClean="0"/>
              <a:t>to derive is the image I: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533400" y="36576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implement above as convolution, what would be the associated </a:t>
            </a:r>
            <a:r>
              <a:rPr lang="en-US" dirty="0" smtClean="0"/>
              <a:t>filter h?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52400" y="4098409"/>
            <a:ext cx="139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Remember: </a:t>
            </a:r>
            <a:endParaRPr lang="en-US" dirty="0"/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584844"/>
              </p:ext>
            </p:extLst>
          </p:nvPr>
        </p:nvGraphicFramePr>
        <p:xfrm>
          <a:off x="685800" y="4571321"/>
          <a:ext cx="5418137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cuación" r:id="rId8" imgW="4012920" imgH="1269720" progId="Equation.3">
                  <p:embed/>
                </p:oleObj>
              </mc:Choice>
              <mc:Fallback>
                <p:oleObj name="Ecuación" r:id="rId8" imgW="4012920" imgH="1269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71321"/>
                        <a:ext cx="5418137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048000" y="6400800"/>
            <a:ext cx="3309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*We substituted </a:t>
            </a:r>
            <a:r>
              <a:rPr lang="en-US" sz="1200" dirty="0" err="1" smtClean="0"/>
              <a:t>I</a:t>
            </a:r>
            <a:r>
              <a:rPr lang="en-US" sz="1200" baseline="-25000" dirty="0" err="1" smtClean="0"/>
              <a:t>i,j</a:t>
            </a:r>
            <a:r>
              <a:rPr lang="en-US" sz="1200" dirty="0" smtClean="0"/>
              <a:t> by I[</a:t>
            </a:r>
            <a:r>
              <a:rPr lang="en-US" sz="1200" dirty="0" err="1" smtClean="0"/>
              <a:t>i,j</a:t>
            </a:r>
            <a:r>
              <a:rPr lang="en-US" sz="1200" dirty="0" smtClean="0"/>
              <a:t>] for sake of visibility.</a:t>
            </a:r>
            <a:endParaRPr lang="en-US" sz="1200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181465" y="5340708"/>
            <a:ext cx="2819400" cy="38100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4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Partial derivatives of an image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6248400" y="9906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066799" y="6019800"/>
            <a:ext cx="76311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one does show 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changes with respect to x?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5" imgW="545886" imgH="393302" progId="Equation.3">
                  <p:embed/>
                </p:oleObj>
              </mc:Choice>
              <mc:Fallback>
                <p:oleObj name="Equation" r:id="rId5" imgW="545886" imgH="393302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239000" y="3352800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7" imgW="545886" imgH="418641" progId="Equation.3">
                  <p:embed/>
                </p:oleObj>
              </mc:Choice>
              <mc:Fallback>
                <p:oleObj name="Equation" r:id="rId7" imgW="545886" imgH="418641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352800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017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06BA6E30-A655-004B-831B-37D7ECEA1AF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12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 smtClean="0">
                <a:latin typeface="Arial Narrow" charset="0"/>
              </a:rPr>
              <a:t>.</a:t>
            </a:r>
            <a:endParaRPr lang="ca-ES" sz="2000" dirty="0">
              <a:latin typeface="Arial Narrow" charset="0"/>
            </a:endParaRPr>
          </a:p>
        </p:txBody>
      </p:sp>
      <p:graphicFrame>
        <p:nvGraphicFramePr>
          <p:cNvPr id="512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75329"/>
              </p:ext>
            </p:extLst>
          </p:nvPr>
        </p:nvGraphicFramePr>
        <p:xfrm>
          <a:off x="914400" y="4876800"/>
          <a:ext cx="4364038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10" name="EcuaciÛn" r:id="rId4" imgW="2844800" imgH="825500" progId="Equation.3">
                  <p:embed/>
                </p:oleObj>
              </mc:Choice>
              <mc:Fallback>
                <p:oleObj name="EcuaciÛn" r:id="rId4" imgW="28448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800"/>
                        <a:ext cx="4364038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834860"/>
              </p:ext>
            </p:extLst>
          </p:nvPr>
        </p:nvGraphicFramePr>
        <p:xfrm>
          <a:off x="1447800" y="2438400"/>
          <a:ext cx="1243932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11" name="EcuaciÛn" r:id="rId6" imgW="889000" imgH="825500" progId="Equation.3">
                  <p:embed/>
                </p:oleObj>
              </mc:Choice>
              <mc:Fallback>
                <p:oleObj name="EcuaciÛn" r:id="rId6" imgW="8890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438400"/>
                        <a:ext cx="1243932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7 CuadroTexto"/>
          <p:cNvSpPr txBox="1">
            <a:spLocks noChangeArrowheads="1"/>
          </p:cNvSpPr>
          <p:nvPr/>
        </p:nvSpPr>
        <p:spPr bwMode="auto">
          <a:xfrm>
            <a:off x="0" y="3962400"/>
            <a:ext cx="56387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2000" b="1" dirty="0" err="1" smtClean="0">
                <a:latin typeface="Arial Narrow" charset="0"/>
              </a:rPr>
              <a:t>Alternative</a:t>
            </a:r>
            <a:r>
              <a:rPr lang="es-ES" sz="2000" dirty="0" smtClean="0">
                <a:latin typeface="Arial Narrow" charset="0"/>
              </a:rPr>
              <a:t>: </a:t>
            </a:r>
            <a:r>
              <a:rPr lang="es-ES" sz="2000" dirty="0" err="1" smtClean="0">
                <a:latin typeface="Arial Narrow" charset="0"/>
              </a:rPr>
              <a:t>getting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the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average</a:t>
            </a:r>
            <a:r>
              <a:rPr lang="es-ES" sz="2000" dirty="0" smtClean="0">
                <a:latin typeface="Arial Narrow" charset="0"/>
              </a:rPr>
              <a:t> of </a:t>
            </a:r>
            <a:r>
              <a:rPr lang="es-ES" sz="2000" dirty="0" err="1" smtClean="0">
                <a:latin typeface="Arial Narrow" charset="0"/>
              </a:rPr>
              <a:t>the</a:t>
            </a:r>
            <a:r>
              <a:rPr lang="es-ES" sz="2000" dirty="0" smtClean="0">
                <a:latin typeface="Arial Narrow" charset="0"/>
              </a:rPr>
              <a:t> 3 </a:t>
            </a:r>
            <a:r>
              <a:rPr lang="es-ES" sz="2000" dirty="0" err="1" smtClean="0">
                <a:latin typeface="Arial Narrow" charset="0"/>
              </a:rPr>
              <a:t>derivatives</a:t>
            </a:r>
            <a:r>
              <a:rPr lang="es-ES" sz="2000" dirty="0" smtClean="0">
                <a:latin typeface="Arial Narrow" charset="0"/>
              </a:rPr>
              <a:t> in </a:t>
            </a:r>
            <a:r>
              <a:rPr lang="es-ES" sz="2000" dirty="0" err="1" smtClean="0">
                <a:latin typeface="Arial Narrow" charset="0"/>
              </a:rPr>
              <a:t>order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to</a:t>
            </a:r>
            <a:r>
              <a:rPr lang="es-ES" sz="2000" dirty="0" smtClean="0">
                <a:latin typeface="Arial Narrow" charset="0"/>
              </a:rPr>
              <a:t> be </a:t>
            </a:r>
            <a:r>
              <a:rPr lang="es-ES" sz="2000" dirty="0" err="1" smtClean="0">
                <a:latin typeface="Arial Narrow" charset="0"/>
              </a:rPr>
              <a:t>less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sensitive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to</a:t>
            </a:r>
            <a:r>
              <a:rPr lang="es-ES" sz="2000" dirty="0" smtClean="0">
                <a:latin typeface="Arial Narrow" charset="0"/>
              </a:rPr>
              <a:t> </a:t>
            </a:r>
            <a:r>
              <a:rPr lang="es-ES" sz="2000" dirty="0" err="1" smtClean="0">
                <a:latin typeface="Arial Narrow" charset="0"/>
              </a:rPr>
              <a:t>noise</a:t>
            </a:r>
            <a:r>
              <a:rPr lang="es-ES" sz="2000" dirty="0" smtClean="0">
                <a:latin typeface="Arial Narrow" charset="0"/>
              </a:rPr>
              <a:t>:</a:t>
            </a:r>
            <a:endParaRPr lang="es-ES" sz="2000" dirty="0">
              <a:latin typeface="Arial Narrow" charset="0"/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867400" y="1905000"/>
            <a:ext cx="2818895" cy="2006600"/>
            <a:chOff x="3226" y="1365"/>
            <a:chExt cx="2309" cy="1682"/>
          </a:xfrm>
        </p:grpSpPr>
        <p:graphicFrame>
          <p:nvGraphicFramePr>
            <p:cNvPr id="50187" name="Object 6"/>
            <p:cNvGraphicFramePr>
              <a:graphicFrameLocks noChangeAspect="1"/>
            </p:cNvGraphicFramePr>
            <p:nvPr/>
          </p:nvGraphicFramePr>
          <p:xfrm>
            <a:off x="3504" y="1365"/>
            <a:ext cx="1998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12" name="EcuaciÛn" r:id="rId8" imgW="1257300" imgH="711200" progId="Equation.3">
                    <p:embed/>
                  </p:oleObj>
                </mc:Choice>
                <mc:Fallback>
                  <p:oleObj name="EcuaciÛn" r:id="rId8" imgW="12573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365"/>
                          <a:ext cx="1998" cy="1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8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0189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0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1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93" name="Group 25"/>
            <p:cNvGrpSpPr>
              <a:grpSpLocks/>
            </p:cNvGrpSpPr>
            <p:nvPr/>
          </p:nvGrpSpPr>
          <p:grpSpPr bwMode="auto">
            <a:xfrm>
              <a:off x="3226" y="1684"/>
              <a:ext cx="1197" cy="1363"/>
              <a:chOff x="3226" y="1684"/>
              <a:chExt cx="1197" cy="1363"/>
            </a:xfrm>
          </p:grpSpPr>
          <p:sp>
            <p:nvSpPr>
              <p:cNvPr id="50194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5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6" name="Text Box 23"/>
              <p:cNvSpPr txBox="1">
                <a:spLocks noChangeArrowheads="1"/>
              </p:cNvSpPr>
              <p:nvPr/>
            </p:nvSpPr>
            <p:spPr bwMode="auto">
              <a:xfrm>
                <a:off x="3226" y="1684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0197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x</a:t>
                </a:r>
              </a:p>
            </p:txBody>
          </p:sp>
        </p:grpSp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57200" y="19812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that the function </a:t>
            </a:r>
            <a:r>
              <a:rPr lang="en-US" dirty="0"/>
              <a:t>f </a:t>
            </a:r>
            <a:r>
              <a:rPr lang="en-US" dirty="0" smtClean="0"/>
              <a:t>to derive is our image I: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381000" y="990600"/>
            <a:ext cx="40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how to be less sensitive to noise?</a:t>
            </a:r>
            <a:endParaRPr lang="en-US" dirty="0"/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778043"/>
              </p:ext>
            </p:extLst>
          </p:nvPr>
        </p:nvGraphicFramePr>
        <p:xfrm>
          <a:off x="7162800" y="5410200"/>
          <a:ext cx="1143000" cy="10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13" name="EcuaciÛn" r:id="rId10" imgW="939800" imgH="774700" progId="Equation.3">
                  <p:embed/>
                </p:oleObj>
              </mc:Choice>
              <mc:Fallback>
                <p:oleObj name="EcuaciÛn" r:id="rId10" imgW="9398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410200"/>
                        <a:ext cx="1143000" cy="1068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86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2226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2FE075A-5151-144E-A822-1E1FF0E22A76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13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096000" y="1905000"/>
            <a:ext cx="2921000" cy="2057400"/>
            <a:chOff x="3275" y="1365"/>
            <a:chExt cx="2260" cy="1682"/>
          </a:xfrm>
        </p:grpSpPr>
        <p:graphicFrame>
          <p:nvGraphicFramePr>
            <p:cNvPr id="5223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8800361"/>
                </p:ext>
              </p:extLst>
            </p:nvPr>
          </p:nvGraphicFramePr>
          <p:xfrm>
            <a:off x="3504" y="1365"/>
            <a:ext cx="1998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784" name="Ecuación" r:id="rId4" imgW="1257120" imgH="711000" progId="Equation.3">
                    <p:embed/>
                  </p:oleObj>
                </mc:Choice>
                <mc:Fallback>
                  <p:oleObj name="Ecuación" r:id="rId4" imgW="1257120" imgH="711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365"/>
                          <a:ext cx="1998" cy="1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6" name="Rectangle 7"/>
            <p:cNvSpPr>
              <a:spLocks noChangeArrowheads="1"/>
            </p:cNvSpPr>
            <p:nvPr/>
          </p:nvSpPr>
          <p:spPr bwMode="auto">
            <a:xfrm>
              <a:off x="3487" y="1367"/>
              <a:ext cx="2036" cy="1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ca-ES" sz="1800">
                <a:latin typeface="Arial Narrow" charset="0"/>
              </a:endParaRPr>
            </a:p>
          </p:txBody>
        </p:sp>
        <p:sp>
          <p:nvSpPr>
            <p:cNvPr id="52237" name="Line 8"/>
            <p:cNvSpPr>
              <a:spLocks noChangeShapeType="1"/>
            </p:cNvSpPr>
            <p:nvPr/>
          </p:nvSpPr>
          <p:spPr bwMode="auto">
            <a:xfrm>
              <a:off x="3510" y="1847"/>
              <a:ext cx="201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9"/>
            <p:cNvSpPr>
              <a:spLocks noChangeShapeType="1"/>
            </p:cNvSpPr>
            <p:nvPr/>
          </p:nvSpPr>
          <p:spPr bwMode="auto">
            <a:xfrm>
              <a:off x="4197" y="1414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9"/>
            <p:cNvSpPr>
              <a:spLocks noChangeShapeType="1"/>
            </p:cNvSpPr>
            <p:nvPr/>
          </p:nvSpPr>
          <p:spPr bwMode="auto">
            <a:xfrm>
              <a:off x="4795" y="1390"/>
              <a:ext cx="7" cy="13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8"/>
            <p:cNvSpPr>
              <a:spLocks noChangeShapeType="1"/>
            </p:cNvSpPr>
            <p:nvPr/>
          </p:nvSpPr>
          <p:spPr bwMode="auto">
            <a:xfrm>
              <a:off x="3521" y="2297"/>
              <a:ext cx="20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2241" name="Group 25"/>
            <p:cNvGrpSpPr>
              <a:grpSpLocks/>
            </p:cNvGrpSpPr>
            <p:nvPr/>
          </p:nvGrpSpPr>
          <p:grpSpPr bwMode="auto">
            <a:xfrm>
              <a:off x="3275" y="1814"/>
              <a:ext cx="1148" cy="1233"/>
              <a:chOff x="3275" y="1814"/>
              <a:chExt cx="1148" cy="1233"/>
            </a:xfrm>
          </p:grpSpPr>
          <p:sp>
            <p:nvSpPr>
              <p:cNvPr id="52242" name="Line 21"/>
              <p:cNvSpPr>
                <a:spLocks noChangeShapeType="1"/>
              </p:cNvSpPr>
              <p:nvPr/>
            </p:nvSpPr>
            <p:spPr bwMode="auto">
              <a:xfrm flipH="1" flipV="1">
                <a:off x="3364" y="2020"/>
                <a:ext cx="27" cy="8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3" name="Line 22"/>
              <p:cNvSpPr>
                <a:spLocks noChangeShapeType="1"/>
              </p:cNvSpPr>
              <p:nvPr/>
            </p:nvSpPr>
            <p:spPr bwMode="auto">
              <a:xfrm>
                <a:off x="3403" y="2914"/>
                <a:ext cx="8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4" name="Text Box 23"/>
              <p:cNvSpPr txBox="1">
                <a:spLocks noChangeArrowheads="1"/>
              </p:cNvSpPr>
              <p:nvPr/>
            </p:nvSpPr>
            <p:spPr bwMode="auto">
              <a:xfrm>
                <a:off x="3275" y="1814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y</a:t>
                </a:r>
              </a:p>
            </p:txBody>
          </p:sp>
          <p:sp>
            <p:nvSpPr>
              <p:cNvPr id="52245" name="Text Box 24"/>
              <p:cNvSpPr txBox="1">
                <a:spLocks noChangeArrowheads="1"/>
              </p:cNvSpPr>
              <p:nvPr/>
            </p:nvSpPr>
            <p:spPr bwMode="auto">
              <a:xfrm>
                <a:off x="4223" y="2762"/>
                <a:ext cx="200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 Narrow" charset="0"/>
                  </a:rPr>
                  <a:t>x</a:t>
                </a:r>
              </a:p>
            </p:txBody>
          </p:sp>
        </p:grpSp>
      </p:grpSp>
      <p:graphicFrame>
        <p:nvGraphicFramePr>
          <p:cNvPr id="5223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41666"/>
              </p:ext>
            </p:extLst>
          </p:nvPr>
        </p:nvGraphicFramePr>
        <p:xfrm>
          <a:off x="622300" y="2409825"/>
          <a:ext cx="471487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5" name="EcuaciÛn" r:id="rId6" imgW="3073400" imgH="825500" progId="Equation.3">
                  <p:embed/>
                </p:oleObj>
              </mc:Choice>
              <mc:Fallback>
                <p:oleObj name="EcuaciÛn" r:id="rId6" imgW="30734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2409825"/>
                        <a:ext cx="471487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3" name="CuadroTexto 1"/>
          <p:cNvSpPr txBox="1">
            <a:spLocks noChangeArrowheads="1"/>
          </p:cNvSpPr>
          <p:nvPr/>
        </p:nvSpPr>
        <p:spPr bwMode="auto">
          <a:xfrm>
            <a:off x="347663" y="1863725"/>
            <a:ext cx="5332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consider</a:t>
            </a:r>
            <a:r>
              <a:rPr lang="ca-ES" dirty="0" smtClean="0"/>
              <a:t> </a:t>
            </a:r>
            <a:r>
              <a:rPr lang="ca-ES" dirty="0" err="1" smtClean="0"/>
              <a:t>symetric</a:t>
            </a:r>
            <a:r>
              <a:rPr lang="ca-ES" dirty="0" smtClean="0"/>
              <a:t> </a:t>
            </a:r>
            <a:r>
              <a:rPr lang="ca-ES" dirty="0" err="1" smtClean="0"/>
              <a:t>finite</a:t>
            </a:r>
            <a:r>
              <a:rPr lang="ca-ES" dirty="0" smtClean="0"/>
              <a:t> </a:t>
            </a:r>
            <a:r>
              <a:rPr lang="ca-ES" dirty="0" err="1" smtClean="0"/>
              <a:t>differences</a:t>
            </a:r>
            <a:r>
              <a:rPr lang="ca-ES" dirty="0" smtClean="0"/>
              <a:t>:</a:t>
            </a:r>
            <a:endParaRPr lang="ca-ES" dirty="0"/>
          </a:p>
          <a:p>
            <a:pPr eaLnBrk="1" hangingPunct="1"/>
            <a:endParaRPr lang="ca-ES" dirty="0"/>
          </a:p>
        </p:txBody>
      </p:sp>
      <p:pic>
        <p:nvPicPr>
          <p:cNvPr id="25" name="Picture 103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7"/>
          <a:stretch/>
        </p:blipFill>
        <p:spPr bwMode="auto">
          <a:xfrm>
            <a:off x="810020" y="4267200"/>
            <a:ext cx="8029180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6" name="Conector recto 2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28600" y="304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First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derivatives: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discrete</a:t>
            </a:r>
            <a:r>
              <a:rPr lang="ca-ES" sz="36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36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operators</a:t>
            </a:r>
            <a:r>
              <a:rPr lang="ca-ES" sz="2000" dirty="0" smtClean="0">
                <a:latin typeface="Arial Narrow" charset="0"/>
              </a:rPr>
              <a:t>.</a:t>
            </a:r>
            <a:endParaRPr lang="ca-ES" sz="2000" dirty="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Assorted finite difference filters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b="27605"/>
          <a:stretch/>
        </p:blipFill>
        <p:spPr bwMode="auto">
          <a:xfrm>
            <a:off x="1249363" y="1128713"/>
            <a:ext cx="6276975" cy="227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6781800" y="4986080"/>
            <a:ext cx="1836737" cy="170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457200" y="39624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difference between the Prewitt and </a:t>
            </a:r>
            <a:r>
              <a:rPr lang="en-US" dirty="0" err="1" smtClean="0"/>
              <a:t>Sobel</a:t>
            </a:r>
            <a:r>
              <a:rPr lang="en-US" dirty="0" smtClean="0"/>
              <a:t> operators?</a:t>
            </a:r>
          </a:p>
          <a:p>
            <a:endParaRPr lang="en-US" dirty="0"/>
          </a:p>
          <a:p>
            <a:r>
              <a:rPr lang="en-US" dirty="0" smtClean="0"/>
              <a:t>	- </a:t>
            </a:r>
            <a:r>
              <a:rPr lang="en-US" dirty="0" err="1" smtClean="0"/>
              <a:t>Sobel</a:t>
            </a:r>
            <a:r>
              <a:rPr lang="en-US" dirty="0" smtClean="0"/>
              <a:t>, by using non-uniform weights, gives more importance to the closest neighbors.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do you expect to be better?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4274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877AFB6E-7C3A-5C4C-BA42-BC4895B6784E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15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/>
          <a:srcRect l="8453" t="17572" r="57933" b="19754"/>
          <a:stretch>
            <a:fillRect/>
          </a:stretch>
        </p:blipFill>
        <p:spPr bwMode="auto">
          <a:xfrm>
            <a:off x="3567113" y="1184275"/>
            <a:ext cx="1992312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278" name="Picture 6" descr="C:\Users\petia\Desktop\VA\P2\SobelH.bmp"/>
          <p:cNvPicPr>
            <a:picLocks noChangeAspect="1" noChangeArrowheads="1"/>
          </p:cNvPicPr>
          <p:nvPr/>
        </p:nvPicPr>
        <p:blipFill>
          <a:blip r:embed="rId4"/>
          <a:srcRect l="20319" t="10481" r="18230" b="13377"/>
          <a:stretch>
            <a:fillRect/>
          </a:stretch>
        </p:blipFill>
        <p:spPr bwMode="auto">
          <a:xfrm>
            <a:off x="901700" y="1184275"/>
            <a:ext cx="2149475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279" name="Picture 7" descr="C:\Users\petia\Desktop\VA\P2\SobelV.bmp"/>
          <p:cNvPicPr>
            <a:picLocks noChangeAspect="1" noChangeArrowheads="1"/>
          </p:cNvPicPr>
          <p:nvPr/>
        </p:nvPicPr>
        <p:blipFill>
          <a:blip r:embed="rId5"/>
          <a:srcRect l="16200" t="8661" r="16444" b="15097"/>
          <a:stretch>
            <a:fillRect/>
          </a:stretch>
        </p:blipFill>
        <p:spPr bwMode="auto">
          <a:xfrm>
            <a:off x="5984875" y="1223963"/>
            <a:ext cx="2111375" cy="199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177" name="1 CuadroTexto"/>
          <p:cNvSpPr txBox="1">
            <a:spLocks noChangeArrowheads="1"/>
          </p:cNvSpPr>
          <p:nvPr/>
        </p:nvSpPr>
        <p:spPr bwMode="auto">
          <a:xfrm>
            <a:off x="4648200" y="4495800"/>
            <a:ext cx="4610669" cy="1600438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softEdge rad="88900"/>
          </a:effectLst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400" b="1" dirty="0" err="1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Alternative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: </a:t>
            </a:r>
            <a:endParaRPr lang="es-ES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() -&gt;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Find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edges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in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grayscale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image</a:t>
            </a:r>
            <a:endParaRPr lang="es-ES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hangingPunct="1">
              <a:defRPr/>
            </a:pPr>
            <a:endParaRPr lang="es-ES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BW 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(I) 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BW 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(I,'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') </a:t>
            </a:r>
          </a:p>
          <a:p>
            <a:pPr eaLnBrk="1" hangingPunct="1"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BW 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(I,'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',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thresh,direction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</a:t>
            </a:r>
            <a:endParaRPr lang="es-ES" sz="1400" b="1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sz="1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s-ES" sz="1400" b="1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BW 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 </a:t>
            </a:r>
            <a:r>
              <a:rPr lang="es-ES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edge</a:t>
            </a:r>
            <a:r>
              <a:rPr 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(I,</a:t>
            </a:r>
            <a:r>
              <a:rPr lang="ja-JP" alt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‘</a:t>
            </a:r>
            <a:r>
              <a:rPr lang="es-ES" altLang="ja-JP" sz="1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prewitt</a:t>
            </a:r>
            <a:r>
              <a:rPr lang="ja-JP" altLang="es-ES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’</a:t>
            </a:r>
            <a:r>
              <a:rPr lang="es-ES" altLang="ja-JP" sz="1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 </a:t>
            </a: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858838" y="3235325"/>
            <a:ext cx="758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 smtClean="0">
                <a:latin typeface="Arial Narrow" charset="0"/>
              </a:rPr>
              <a:t>Determine to which </a:t>
            </a:r>
            <a:r>
              <a:rPr lang="en-US" sz="2000" dirty="0" err="1" smtClean="0">
                <a:latin typeface="Arial Narrow" charset="0"/>
              </a:rPr>
              <a:t>Sobel</a:t>
            </a:r>
            <a:r>
              <a:rPr lang="en-US" sz="2000" dirty="0" smtClean="0">
                <a:latin typeface="Arial Narrow" charset="0"/>
              </a:rPr>
              <a:t> masks (</a:t>
            </a:r>
            <a:r>
              <a:rPr lang="en-US" sz="2000" dirty="0" err="1" smtClean="0">
                <a:latin typeface="Arial Narrow" charset="0"/>
              </a:rPr>
              <a:t>wrt</a:t>
            </a:r>
            <a:r>
              <a:rPr lang="en-US" sz="2000" dirty="0" smtClean="0">
                <a:latin typeface="Arial Narrow" charset="0"/>
              </a:rPr>
              <a:t> x and y) do these images correspond to?!</a:t>
            </a:r>
            <a:endParaRPr lang="en-US" sz="2000" dirty="0">
              <a:latin typeface="Arial Narrow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Assorted finite difference filters</a:t>
            </a:r>
            <a:endParaRPr lang="en-US" dirty="0" smtClean="0"/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52400" y="4724400"/>
            <a:ext cx="682307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Matlab</a:t>
            </a:r>
            <a:r>
              <a:rPr lang="en-US" sz="1400" b="1" kern="120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: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 My =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fspecial</a:t>
            </a:r>
            <a:r>
              <a:rPr lang="en-US" sz="1400" b="1" kern="120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(‘</a:t>
            </a:r>
            <a:r>
              <a:rPr lang="en-US" sz="1400" b="1" kern="1200" dirty="0" err="1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’);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imfilter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(double(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), My);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imagesc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colormap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gray;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438400" y="6400800"/>
            <a:ext cx="485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combine both derivatives (in x and y)?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228600" y="4038600"/>
            <a:ext cx="533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apply </a:t>
            </a:r>
            <a:r>
              <a:rPr lang="en-US" dirty="0" err="1" smtClean="0"/>
              <a:t>Sobel</a:t>
            </a:r>
            <a:r>
              <a:rPr lang="en-US" dirty="0" smtClean="0"/>
              <a:t> in </a:t>
            </a:r>
            <a:r>
              <a:rPr lang="en-US" dirty="0" err="1" smtClean="0"/>
              <a:t>Matlab</a:t>
            </a:r>
            <a:r>
              <a:rPr lang="en-US" dirty="0" smtClean="0"/>
              <a:t> to detect the edges?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4405312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26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112669" name="Picture 7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6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Image gradient</a:t>
            </a:r>
          </a:p>
        </p:txBody>
      </p:sp>
      <p:sp>
        <p:nvSpPr>
          <p:cNvPr id="1126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0772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The gradient of an image: </a:t>
            </a:r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sz="2000" dirty="0" smtClean="0"/>
              <a:t>The gradient points in the direction of most rapid change in intensity</a:t>
            </a:r>
          </a:p>
        </p:txBody>
      </p:sp>
      <p:pic>
        <p:nvPicPr>
          <p:cNvPr id="1126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16002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96" name="Rectangle 12"/>
          <p:cNvSpPr>
            <a:spLocks noChangeArrowheads="1"/>
          </p:cNvSpPr>
          <p:nvPr/>
        </p:nvSpPr>
        <p:spPr bwMode="auto">
          <a:xfrm>
            <a:off x="1066800" y="4405312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112647" name="Line 13"/>
          <p:cNvSpPr>
            <a:spLocks noChangeShapeType="1"/>
          </p:cNvSpPr>
          <p:nvPr/>
        </p:nvSpPr>
        <p:spPr bwMode="auto">
          <a:xfrm>
            <a:off x="1219200" y="4938712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12648" name="Oval 14"/>
          <p:cNvSpPr>
            <a:spLocks noChangeArrowheads="1"/>
          </p:cNvSpPr>
          <p:nvPr/>
        </p:nvSpPr>
        <p:spPr bwMode="auto">
          <a:xfrm>
            <a:off x="1162050" y="4900612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pic>
        <p:nvPicPr>
          <p:cNvPr id="112649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4479925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802063" y="4405312"/>
            <a:ext cx="1882775" cy="1157288"/>
            <a:chOff x="2395" y="1776"/>
            <a:chExt cx="1186" cy="729"/>
          </a:xfrm>
        </p:grpSpPr>
        <p:pic>
          <p:nvPicPr>
            <p:cNvPr id="112662" name="Picture 17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6591300" y="4405314"/>
            <a:ext cx="485775" cy="509588"/>
            <a:chOff x="4152" y="1776"/>
            <a:chExt cx="306" cy="321"/>
          </a:xfrm>
        </p:grpSpPr>
        <p:sp>
          <p:nvSpPr>
            <p:cNvPr id="112658" name="Line 23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59" name="Line 24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0" name="Freeform 25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pic>
          <p:nvPicPr>
            <p:cNvPr id="112661" name="Picture 2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0" y="6583362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Image gradient</a:t>
            </a: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762552" y="1295401"/>
            <a:ext cx="8077200" cy="2725738"/>
            <a:chOff x="465" y="2304"/>
            <a:chExt cx="5088" cy="1717"/>
          </a:xfrm>
        </p:grpSpPr>
        <p:sp>
          <p:nvSpPr>
            <p:cNvPr id="112655" name="Rectangle 28"/>
            <p:cNvSpPr>
              <a:spLocks noChangeArrowheads="1"/>
            </p:cNvSpPr>
            <p:nvPr/>
          </p:nvSpPr>
          <p:spPr bwMode="auto">
            <a:xfrm>
              <a:off x="465" y="2304"/>
              <a:ext cx="5088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The </a:t>
              </a:r>
              <a:r>
                <a: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gradient direction</a:t>
              </a: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 (orientation of edge normal) is given by: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endPara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The </a:t>
              </a:r>
              <a:r>
                <a: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edge strength </a:t>
              </a:r>
              <a:r>
                <a:rPr lang="en-US" sz="20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is given by the gradient magnitude</a:t>
              </a:r>
            </a:p>
          </p:txBody>
        </p:sp>
        <p:pic>
          <p:nvPicPr>
            <p:cNvPr id="112656" name="Picture 2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1" y="2592"/>
              <a:ext cx="1762" cy="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57" name="Picture 3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8" y="3600"/>
              <a:ext cx="2336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7086600" y="64770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/>
          <a:srcRect t="49619" r="51650"/>
          <a:stretch>
            <a:fillRect/>
          </a:stretch>
        </p:blipFill>
        <p:spPr bwMode="auto">
          <a:xfrm>
            <a:off x="4586242" y="4267200"/>
            <a:ext cx="2514600" cy="233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/>
          <a:srcRect t="2129" r="51144" b="50381"/>
          <a:stretch>
            <a:fillRect/>
          </a:stretch>
        </p:blipFill>
        <p:spPr bwMode="auto">
          <a:xfrm>
            <a:off x="1295400" y="4191000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2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6322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521F5BAC-9E2D-4146-8F43-D7893EB47F9F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18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aphicFrame>
        <p:nvGraphicFramePr>
          <p:cNvPr id="2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453049"/>
              </p:ext>
            </p:extLst>
          </p:nvPr>
        </p:nvGraphicFramePr>
        <p:xfrm>
          <a:off x="3429000" y="4724400"/>
          <a:ext cx="5536533" cy="1561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8" name="EcuaciÛn" r:id="rId4" imgW="3060700" imgH="863600" progId="Equation.3">
                  <p:embed/>
                </p:oleObj>
              </mc:Choice>
              <mc:Fallback>
                <p:oleObj name="EcuaciÛn" r:id="rId4" imgW="30607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724400"/>
                        <a:ext cx="5536533" cy="1561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868061"/>
              </p:ext>
            </p:extLst>
          </p:nvPr>
        </p:nvGraphicFramePr>
        <p:xfrm>
          <a:off x="609600" y="3962400"/>
          <a:ext cx="2265363" cy="119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9" name="EcuaciÛn" r:id="rId6" imgW="1320800" imgH="698500" progId="Equation.3">
                  <p:embed/>
                </p:oleObj>
              </mc:Choice>
              <mc:Fallback>
                <p:oleObj name="EcuaciÛn" r:id="rId6" imgW="1320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962400"/>
                        <a:ext cx="2265363" cy="119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1033"/>
          <p:cNvSpPr>
            <a:spLocks noChangeArrowheads="1"/>
          </p:cNvSpPr>
          <p:nvPr/>
        </p:nvSpPr>
        <p:spPr bwMode="auto">
          <a:xfrm>
            <a:off x="619125" y="3997761"/>
            <a:ext cx="2271937" cy="11719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ca-ES">
              <a:latin typeface="Arial Narrow" charset="0"/>
            </a:endParaRPr>
          </a:p>
        </p:txBody>
      </p:sp>
      <p:sp>
        <p:nvSpPr>
          <p:cNvPr id="56327" name="Line 1034"/>
          <p:cNvSpPr>
            <a:spLocks noChangeShapeType="1"/>
          </p:cNvSpPr>
          <p:nvPr/>
        </p:nvSpPr>
        <p:spPr bwMode="auto">
          <a:xfrm>
            <a:off x="1350963" y="3995567"/>
            <a:ext cx="0" cy="11630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Line 1035"/>
          <p:cNvSpPr>
            <a:spLocks noChangeShapeType="1"/>
          </p:cNvSpPr>
          <p:nvPr/>
        </p:nvSpPr>
        <p:spPr bwMode="auto">
          <a:xfrm>
            <a:off x="2112963" y="4000329"/>
            <a:ext cx="0" cy="11630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9" name="Line 1036"/>
          <p:cNvSpPr>
            <a:spLocks noChangeShapeType="1"/>
          </p:cNvSpPr>
          <p:nvPr/>
        </p:nvSpPr>
        <p:spPr bwMode="auto">
          <a:xfrm flipV="1">
            <a:off x="588963" y="4380702"/>
            <a:ext cx="2271937" cy="8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0" name="Line 1037"/>
          <p:cNvSpPr>
            <a:spLocks noChangeShapeType="1"/>
          </p:cNvSpPr>
          <p:nvPr/>
        </p:nvSpPr>
        <p:spPr bwMode="auto">
          <a:xfrm flipV="1">
            <a:off x="619125" y="4761702"/>
            <a:ext cx="2281140" cy="8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331" name="Group 13"/>
          <p:cNvGrpSpPr>
            <a:grpSpLocks/>
          </p:cNvGrpSpPr>
          <p:nvPr/>
        </p:nvGrpSpPr>
        <p:grpSpPr bwMode="auto">
          <a:xfrm>
            <a:off x="228600" y="4113566"/>
            <a:ext cx="1490959" cy="1464909"/>
            <a:chOff x="3211" y="1481"/>
            <a:chExt cx="1134" cy="1150"/>
          </a:xfrm>
        </p:grpSpPr>
        <p:sp>
          <p:nvSpPr>
            <p:cNvPr id="56332" name="Line 14"/>
            <p:cNvSpPr>
              <a:spLocks noChangeShapeType="1"/>
            </p:cNvSpPr>
            <p:nvPr/>
          </p:nvSpPr>
          <p:spPr bwMode="auto">
            <a:xfrm flipV="1">
              <a:off x="3359" y="1755"/>
              <a:ext cx="0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3" name="Line 15"/>
            <p:cNvSpPr>
              <a:spLocks noChangeShapeType="1"/>
            </p:cNvSpPr>
            <p:nvPr/>
          </p:nvSpPr>
          <p:spPr bwMode="auto">
            <a:xfrm>
              <a:off x="3326" y="2405"/>
              <a:ext cx="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4" name="Text Box 16"/>
            <p:cNvSpPr txBox="1">
              <a:spLocks noChangeArrowheads="1"/>
            </p:cNvSpPr>
            <p:nvPr/>
          </p:nvSpPr>
          <p:spPr bwMode="auto">
            <a:xfrm>
              <a:off x="3211" y="1481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y</a:t>
              </a:r>
            </a:p>
          </p:txBody>
        </p:sp>
        <p:sp>
          <p:nvSpPr>
            <p:cNvPr id="56335" name="Text Box 17"/>
            <p:cNvSpPr txBox="1">
              <a:spLocks noChangeArrowheads="1"/>
            </p:cNvSpPr>
            <p:nvPr/>
          </p:nvSpPr>
          <p:spPr bwMode="auto">
            <a:xfrm>
              <a:off x="4149" y="2340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x</a:t>
              </a:r>
            </a:p>
          </p:txBody>
        </p:sp>
      </p:grp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Discrete operators: second derivatives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57200" y="990600"/>
            <a:ext cx="53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expect about the second derivatives?</a:t>
            </a:r>
            <a:endParaRPr lang="en-US" dirty="0"/>
          </a:p>
        </p:txBody>
      </p:sp>
      <p:pic>
        <p:nvPicPr>
          <p:cNvPr id="23" name="Picture 3" descr="graf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72" y="1524000"/>
            <a:ext cx="2071328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graf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524000"/>
            <a:ext cx="2082800" cy="1379196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graf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0"/>
            <a:ext cx="2069517" cy="13716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57200" y="3048000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an edge</a:t>
            </a:r>
            <a:r>
              <a:rPr lang="en-US" sz="1600" dirty="0" smtClean="0"/>
              <a:t>, the first derivative has an extreme, and the second one has a zero-crossing in the edge and extremes before and after the edge.</a:t>
            </a:r>
            <a:endParaRPr lang="en-U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352801" y="43434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second derivative is the derivative of the first derivative: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132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58370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7FCB42BF-F77D-0B49-9D1B-DFC8853A01CD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19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15364"/>
              </p:ext>
            </p:extLst>
          </p:nvPr>
        </p:nvGraphicFramePr>
        <p:xfrm>
          <a:off x="914400" y="1905000"/>
          <a:ext cx="7015163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1" name="EcuaciÛn" r:id="rId4" imgW="3213100" imgH="635000" progId="Equation.3">
                  <p:embed/>
                </p:oleObj>
              </mc:Choice>
              <mc:Fallback>
                <p:oleObj name="EcuaciÛn" r:id="rId4" imgW="32131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7015163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13488" y="4949825"/>
          <a:ext cx="1520825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2" name="Ecuación" r:id="rId6" imgW="660113" imgH="672808" progId="Equation.3">
                  <p:embed/>
                </p:oleObj>
              </mc:Choice>
              <mc:Fallback>
                <p:oleObj name="Ecuación" r:id="rId6" imgW="660113" imgH="6728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4949825"/>
                        <a:ext cx="1520825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380038" y="4295775"/>
            <a:ext cx="2008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 smtClean="0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 smtClean="0">
                <a:solidFill>
                  <a:srgbClr val="FF0000"/>
                </a:solidFill>
                <a:latin typeface="Arial Narrow" charset="0"/>
              </a:rPr>
              <a:t> </a:t>
            </a:r>
            <a:r>
              <a:rPr lang="ca-ES" dirty="0" err="1" smtClean="0">
                <a:solidFill>
                  <a:srgbClr val="FF0000"/>
                </a:solidFill>
                <a:latin typeface="Arial Narrow" charset="0"/>
              </a:rPr>
              <a:t>mask</a:t>
            </a:r>
            <a:r>
              <a:rPr lang="ca-ES" dirty="0" smtClean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  <p:sp>
        <p:nvSpPr>
          <p:cNvPr id="3" name="2 Flecha abajo"/>
          <p:cNvSpPr/>
          <p:nvPr/>
        </p:nvSpPr>
        <p:spPr>
          <a:xfrm>
            <a:off x="1828800" y="3352800"/>
            <a:ext cx="663575" cy="471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latin typeface="Arial Narrow" pitchFamily="34" charset="0"/>
            </a:endParaRPr>
          </a:p>
        </p:txBody>
      </p:sp>
      <p:sp>
        <p:nvSpPr>
          <p:cNvPr id="12" name="11 Flecha abajo"/>
          <p:cNvSpPr/>
          <p:nvPr/>
        </p:nvSpPr>
        <p:spPr>
          <a:xfrm rot="16200000">
            <a:off x="4505325" y="5334000"/>
            <a:ext cx="661988" cy="471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latin typeface="Arial Narrow" pitchFamily="34" charset="0"/>
            </a:endParaRPr>
          </a:p>
        </p:txBody>
      </p:sp>
      <p:graphicFrame>
        <p:nvGraphicFramePr>
          <p:cNvPr id="22" name="Object 1032"/>
          <p:cNvGraphicFramePr>
            <a:graphicFrameLocks noChangeAspect="1"/>
          </p:cNvGraphicFramePr>
          <p:nvPr/>
        </p:nvGraphicFramePr>
        <p:xfrm>
          <a:off x="858838" y="4532313"/>
          <a:ext cx="2735262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3" name="EcuaciÛn" r:id="rId8" imgW="1320800" imgH="698500" progId="Equation.3">
                  <p:embed/>
                </p:oleObj>
              </mc:Choice>
              <mc:Fallback>
                <p:oleObj name="EcuaciÛn" r:id="rId8" imgW="1320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532313"/>
                        <a:ext cx="2735262" cy="144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033"/>
          <p:cNvSpPr>
            <a:spLocks noChangeArrowheads="1"/>
          </p:cNvSpPr>
          <p:nvPr/>
        </p:nvSpPr>
        <p:spPr bwMode="auto">
          <a:xfrm>
            <a:off x="868363" y="4527550"/>
            <a:ext cx="2743200" cy="146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ca-ES">
              <a:latin typeface="Arial Narrow" charset="0"/>
            </a:endParaRPr>
          </a:p>
        </p:txBody>
      </p:sp>
      <p:sp>
        <p:nvSpPr>
          <p:cNvPr id="24" name="Line 1034"/>
          <p:cNvSpPr>
            <a:spLocks noChangeShapeType="1"/>
          </p:cNvSpPr>
          <p:nvPr/>
        </p:nvSpPr>
        <p:spPr bwMode="auto">
          <a:xfrm>
            <a:off x="1770063" y="4527550"/>
            <a:ext cx="0" cy="144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035"/>
          <p:cNvSpPr>
            <a:spLocks noChangeShapeType="1"/>
          </p:cNvSpPr>
          <p:nvPr/>
        </p:nvSpPr>
        <p:spPr bwMode="auto">
          <a:xfrm>
            <a:off x="2652713" y="4532313"/>
            <a:ext cx="0" cy="144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1036"/>
          <p:cNvSpPr>
            <a:spLocks noChangeShapeType="1"/>
          </p:cNvSpPr>
          <p:nvPr/>
        </p:nvSpPr>
        <p:spPr bwMode="auto">
          <a:xfrm flipV="1">
            <a:off x="868363" y="5014913"/>
            <a:ext cx="274320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1037"/>
          <p:cNvSpPr>
            <a:spLocks noChangeShapeType="1"/>
          </p:cNvSpPr>
          <p:nvPr/>
        </p:nvSpPr>
        <p:spPr bwMode="auto">
          <a:xfrm flipV="1">
            <a:off x="868363" y="5489575"/>
            <a:ext cx="2754312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04825" y="4732338"/>
            <a:ext cx="1800225" cy="1825625"/>
            <a:chOff x="3211" y="1481"/>
            <a:chExt cx="1134" cy="1150"/>
          </a:xfrm>
        </p:grpSpPr>
        <p:sp>
          <p:nvSpPr>
            <p:cNvPr id="58386" name="Line 14"/>
            <p:cNvSpPr>
              <a:spLocks noChangeShapeType="1"/>
            </p:cNvSpPr>
            <p:nvPr/>
          </p:nvSpPr>
          <p:spPr bwMode="auto">
            <a:xfrm flipV="1">
              <a:off x="3359" y="1755"/>
              <a:ext cx="0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7" name="Line 15"/>
            <p:cNvSpPr>
              <a:spLocks noChangeShapeType="1"/>
            </p:cNvSpPr>
            <p:nvPr/>
          </p:nvSpPr>
          <p:spPr bwMode="auto">
            <a:xfrm>
              <a:off x="3326" y="2405"/>
              <a:ext cx="8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8" name="Text Box 16"/>
            <p:cNvSpPr txBox="1">
              <a:spLocks noChangeArrowheads="1"/>
            </p:cNvSpPr>
            <p:nvPr/>
          </p:nvSpPr>
          <p:spPr bwMode="auto">
            <a:xfrm>
              <a:off x="3211" y="1481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y</a:t>
              </a:r>
            </a:p>
          </p:txBody>
        </p:sp>
        <p:sp>
          <p:nvSpPr>
            <p:cNvPr id="58389" name="Text Box 17"/>
            <p:cNvSpPr txBox="1">
              <a:spLocks noChangeArrowheads="1"/>
            </p:cNvSpPr>
            <p:nvPr/>
          </p:nvSpPr>
          <p:spPr bwMode="auto">
            <a:xfrm>
              <a:off x="4149" y="2340"/>
              <a:ext cx="1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Narrow" charset="0"/>
                </a:rPr>
                <a:t>x</a:t>
              </a:r>
            </a:p>
          </p:txBody>
        </p:sp>
      </p:grp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Discrete operators: </a:t>
            </a:r>
            <a:r>
              <a:rPr lang="en-US" dirty="0" err="1" smtClean="0"/>
              <a:t>Laplacian</a:t>
            </a:r>
            <a:endParaRPr lang="en-U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762000" y="1447800"/>
            <a:ext cx="142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define: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Last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Various models for image “noise”</a:t>
            </a:r>
          </a:p>
          <a:p>
            <a:endParaRPr lang="en-US" sz="2800" dirty="0" smtClean="0"/>
          </a:p>
          <a:p>
            <a:r>
              <a:rPr lang="en-US" sz="2800" dirty="0" smtClean="0"/>
              <a:t>Linear filters and convolution useful for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Image smoothing, removing noise</a:t>
            </a:r>
          </a:p>
          <a:p>
            <a:pPr lvl="2"/>
            <a:r>
              <a:rPr lang="en-US" sz="2000" dirty="0" smtClean="0"/>
              <a:t>Box filter</a:t>
            </a:r>
          </a:p>
          <a:p>
            <a:pPr lvl="2"/>
            <a:r>
              <a:rPr lang="en-US" sz="2000" dirty="0" smtClean="0"/>
              <a:t>Gaussian filter</a:t>
            </a:r>
          </a:p>
          <a:p>
            <a:pPr lvl="2"/>
            <a:r>
              <a:rPr lang="en-US" sz="2000" dirty="0" smtClean="0"/>
              <a:t>Impact of scale / width of smoothing filter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Median filter: </a:t>
            </a:r>
          </a:p>
          <a:p>
            <a:pPr lvl="1"/>
            <a:r>
              <a:rPr lang="en-US" dirty="0" smtClean="0"/>
              <a:t>a non-linear filter, </a:t>
            </a:r>
          </a:p>
          <a:p>
            <a:pPr lvl="1"/>
            <a:r>
              <a:rPr lang="en-US" dirty="0" smtClean="0"/>
              <a:t>assuring no averaging and inventing grey-levels, </a:t>
            </a:r>
          </a:p>
          <a:p>
            <a:pPr lvl="1"/>
            <a:r>
              <a:rPr lang="en-US" dirty="0" smtClean="0"/>
              <a:t>edge-preserving</a:t>
            </a:r>
          </a:p>
          <a:p>
            <a:endParaRPr lang="en-US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906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60418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F8F49F07-36F4-7248-B5A9-DC996C7C9E02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20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4"/>
          <a:srcRect l="9454" t="18628" r="53809" b="17079"/>
          <a:stretch>
            <a:fillRect/>
          </a:stretch>
        </p:blipFill>
        <p:spPr bwMode="auto">
          <a:xfrm>
            <a:off x="3630613" y="1895475"/>
            <a:ext cx="2363787" cy="232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2" name="Picture 5" descr="C:\Users\petia\Desktop\VA\P2\Laplacia.bmp"/>
          <p:cNvPicPr>
            <a:picLocks noChangeAspect="1" noChangeArrowheads="1"/>
          </p:cNvPicPr>
          <p:nvPr/>
        </p:nvPicPr>
        <p:blipFill>
          <a:blip r:embed="rId5"/>
          <a:srcRect l="15956" t="7256" r="15730" b="13535"/>
          <a:stretch>
            <a:fillRect/>
          </a:stretch>
        </p:blipFill>
        <p:spPr bwMode="auto">
          <a:xfrm>
            <a:off x="6303963" y="1858963"/>
            <a:ext cx="2403475" cy="2325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0422" name="Object 4"/>
          <p:cNvGraphicFramePr>
            <a:graphicFrameLocks noChangeAspect="1"/>
          </p:cNvGraphicFramePr>
          <p:nvPr/>
        </p:nvGraphicFramePr>
        <p:xfrm>
          <a:off x="769938" y="2320925"/>
          <a:ext cx="1520825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5" name="EcuaciÛn" r:id="rId6" imgW="660113" imgH="672808" progId="Equation.3">
                  <p:embed/>
                </p:oleObj>
              </mc:Choice>
              <mc:Fallback>
                <p:oleObj name="EcuaciÛn" r:id="rId6" imgW="660113" imgH="6728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2320925"/>
                        <a:ext cx="1520825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1 CuadroTexto"/>
          <p:cNvSpPr txBox="1">
            <a:spLocks noChangeArrowheads="1"/>
          </p:cNvSpPr>
          <p:nvPr/>
        </p:nvSpPr>
        <p:spPr bwMode="auto">
          <a:xfrm>
            <a:off x="381000" y="4367213"/>
            <a:ext cx="8610600" cy="156966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600" b="1" dirty="0" err="1" smtClean="0">
                <a:solidFill>
                  <a:srgbClr val="FF0000"/>
                </a:solidFill>
                <a:latin typeface="Arial Narrow" charset="0"/>
              </a:rPr>
              <a:t>Matlab</a:t>
            </a:r>
            <a:r>
              <a:rPr lang="es-ES" sz="1600" dirty="0" smtClean="0">
                <a:latin typeface="Arial Narrow" charset="0"/>
              </a:rPr>
              <a:t>:</a:t>
            </a:r>
          </a:p>
          <a:p>
            <a:pPr eaLnBrk="1" hangingPunct="1">
              <a:defRPr/>
            </a:pPr>
            <a:endParaRPr lang="es-ES" sz="1600" dirty="0" smtClean="0">
              <a:latin typeface="Arial Narrow" charset="0"/>
            </a:endParaRPr>
          </a:p>
          <a:p>
            <a:pPr eaLnBrk="1" hangingPunct="1">
              <a:defRPr/>
            </a:pPr>
            <a:r>
              <a:rPr lang="en-US" sz="1600" b="1" dirty="0" smtClean="0">
                <a:latin typeface="Arial Narrow" charset="0"/>
              </a:rPr>
              <a:t>h = </a:t>
            </a:r>
            <a:r>
              <a:rPr lang="en-US" sz="1600" b="1" dirty="0" err="1" smtClean="0">
                <a:latin typeface="Arial Narrow" charset="0"/>
              </a:rPr>
              <a:t>fspecial</a:t>
            </a:r>
            <a:r>
              <a:rPr lang="en-US" sz="1600" b="1" dirty="0" smtClean="0">
                <a:latin typeface="Arial Narrow" charset="0"/>
              </a:rPr>
              <a:t>('</a:t>
            </a:r>
            <a:r>
              <a:rPr lang="en-US" sz="1600" b="1" dirty="0" err="1" smtClean="0">
                <a:latin typeface="Arial Narrow" charset="0"/>
              </a:rPr>
              <a:t>laplacian</a:t>
            </a:r>
            <a:r>
              <a:rPr lang="en-US" sz="1600" b="1" dirty="0" smtClean="0">
                <a:latin typeface="Arial Narrow" charset="0"/>
              </a:rPr>
              <a:t>', alpha)</a:t>
            </a:r>
            <a:r>
              <a:rPr lang="en-US" sz="1600" dirty="0" smtClean="0">
                <a:latin typeface="Arial Narrow" charset="0"/>
              </a:rPr>
              <a:t> returns a 3-by-3 filter approximating the shape of the two-dimensional </a:t>
            </a:r>
            <a:r>
              <a:rPr lang="en-US" sz="1600" dirty="0" err="1" smtClean="0">
                <a:latin typeface="Arial Narrow" charset="0"/>
              </a:rPr>
              <a:t>Laplacian</a:t>
            </a:r>
            <a:r>
              <a:rPr lang="en-US" sz="1600" dirty="0" smtClean="0">
                <a:latin typeface="Arial Narrow" charset="0"/>
              </a:rPr>
              <a:t> operator.  The parameter alpha controls the shape of the </a:t>
            </a:r>
            <a:r>
              <a:rPr lang="en-US" sz="1600" dirty="0" err="1" smtClean="0">
                <a:latin typeface="Arial Narrow" charset="0"/>
              </a:rPr>
              <a:t>Laplacian</a:t>
            </a:r>
            <a:r>
              <a:rPr lang="en-US" sz="1600" dirty="0" smtClean="0">
                <a:latin typeface="Arial Narrow" charset="0"/>
              </a:rPr>
              <a:t> and must be in the range 0.0 to 1.0. </a:t>
            </a:r>
          </a:p>
          <a:p>
            <a:pPr eaLnBrk="1" hangingPunct="1">
              <a:defRPr/>
            </a:pPr>
            <a:endParaRPr lang="en-US" sz="1600" dirty="0" smtClean="0">
              <a:latin typeface="Arial Narrow" charset="0"/>
            </a:endParaRPr>
          </a:p>
          <a:p>
            <a:pPr eaLnBrk="1" hangingPunct="1">
              <a:defRPr/>
            </a:pPr>
            <a:r>
              <a:rPr lang="en-US" sz="1600" b="1" dirty="0" smtClean="0">
                <a:latin typeface="Arial Narrow" charset="0"/>
              </a:rPr>
              <a:t>B = </a:t>
            </a:r>
            <a:r>
              <a:rPr lang="en-US" sz="1600" b="1" dirty="0" err="1" smtClean="0">
                <a:latin typeface="Arial Narrow" charset="0"/>
              </a:rPr>
              <a:t>imfilter</a:t>
            </a:r>
            <a:r>
              <a:rPr lang="en-US" sz="1600" b="1" dirty="0" smtClean="0">
                <a:latin typeface="Arial Narrow" charset="0"/>
              </a:rPr>
              <a:t>(</a:t>
            </a:r>
            <a:r>
              <a:rPr lang="en-US" sz="1600" b="1" dirty="0" err="1" smtClean="0">
                <a:latin typeface="Arial Narrow" charset="0"/>
              </a:rPr>
              <a:t>im</a:t>
            </a:r>
            <a:r>
              <a:rPr lang="en-US" sz="1600" b="1" dirty="0" smtClean="0">
                <a:latin typeface="Arial Narrow" charset="0"/>
              </a:rPr>
              <a:t>, h)</a:t>
            </a:r>
            <a:r>
              <a:rPr lang="en-US" sz="1600" dirty="0" smtClean="0">
                <a:latin typeface="Arial Narrow" charset="0"/>
              </a:rPr>
              <a:t> filters the image </a:t>
            </a:r>
            <a:r>
              <a:rPr lang="en-US" sz="1600" dirty="0" err="1" smtClean="0">
                <a:latin typeface="Arial Narrow" charset="0"/>
              </a:rPr>
              <a:t>im</a:t>
            </a:r>
            <a:r>
              <a:rPr lang="en-US" sz="1600" dirty="0" smtClean="0">
                <a:latin typeface="Arial Narrow" charset="0"/>
              </a:rPr>
              <a:t> with the filter/mask h. </a:t>
            </a:r>
            <a:endParaRPr lang="es-ES" sz="1600" dirty="0" smtClean="0">
              <a:latin typeface="Arial Narrow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Discrete operators: </a:t>
            </a:r>
            <a:r>
              <a:rPr lang="en-US" dirty="0" err="1" smtClean="0"/>
              <a:t>Laplacian</a:t>
            </a:r>
            <a:endParaRPr lang="en-US" dirty="0" smtClean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09600" y="1676400"/>
            <a:ext cx="2008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 smtClean="0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 smtClean="0">
                <a:solidFill>
                  <a:srgbClr val="FF0000"/>
                </a:solidFill>
                <a:latin typeface="Arial Narrow" charset="0"/>
              </a:rPr>
              <a:t> </a:t>
            </a:r>
            <a:r>
              <a:rPr lang="ca-ES" dirty="0" err="1" smtClean="0">
                <a:solidFill>
                  <a:srgbClr val="FF0000"/>
                </a:solidFill>
                <a:latin typeface="Arial Narrow" charset="0"/>
              </a:rPr>
              <a:t>mask</a:t>
            </a:r>
            <a:r>
              <a:rPr lang="ca-ES" dirty="0" smtClean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1 Marcador de fecha"/>
          <p:cNvSpPr txBox="1">
            <a:spLocks noGrp="1"/>
          </p:cNvSpPr>
          <p:nvPr/>
        </p:nvSpPr>
        <p:spPr bwMode="auto">
          <a:xfrm>
            <a:off x="685800" y="6524625"/>
            <a:ext cx="254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s-ES" sz="1000">
                <a:solidFill>
                  <a:srgbClr val="003399"/>
                </a:solidFill>
                <a:latin typeface="Arial Narrow" charset="0"/>
              </a:rPr>
              <a:t>Petia Ivanova Radeva</a:t>
            </a:r>
          </a:p>
        </p:txBody>
      </p:sp>
      <p:sp>
        <p:nvSpPr>
          <p:cNvPr id="62466" name="2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fld id="{1644448F-C567-DC43-8E23-6DE66208985F}" type="slidenum">
              <a:rPr lang="es-ES" sz="1000">
                <a:solidFill>
                  <a:srgbClr val="003399"/>
                </a:solidFill>
                <a:latin typeface="Arial Narrow" charset="0"/>
              </a:rPr>
              <a:pPr algn="r" eaLnBrk="1" hangingPunct="1"/>
              <a:t>21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560388" y="1143000"/>
            <a:ext cx="6718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ca-ES" dirty="0">
              <a:latin typeface="Arial Narrow" charset="0"/>
            </a:endParaRPr>
          </a:p>
          <a:p>
            <a:pPr eaLnBrk="1" hangingPunct="1"/>
            <a:r>
              <a:rPr lang="ca-ES" dirty="0" err="1" smtClean="0">
                <a:latin typeface="Arial Narrow" charset="0"/>
              </a:rPr>
              <a:t>Including</a:t>
            </a:r>
            <a:r>
              <a:rPr lang="ca-ES" dirty="0" smtClean="0">
                <a:latin typeface="Arial Narrow" charset="0"/>
              </a:rPr>
              <a:t> </a:t>
            </a:r>
            <a:r>
              <a:rPr lang="ca-ES" dirty="0" err="1" smtClean="0">
                <a:latin typeface="Arial Narrow" charset="0"/>
              </a:rPr>
              <a:t>the</a:t>
            </a:r>
            <a:r>
              <a:rPr lang="ca-ES" dirty="0" smtClean="0">
                <a:latin typeface="Arial Narrow" charset="0"/>
              </a:rPr>
              <a:t> diagonal </a:t>
            </a:r>
            <a:r>
              <a:rPr lang="ca-ES" dirty="0" err="1" smtClean="0">
                <a:latin typeface="Arial Narrow" charset="0"/>
              </a:rPr>
              <a:t>neighbours</a:t>
            </a:r>
            <a:r>
              <a:rPr lang="ca-ES" dirty="0" smtClean="0">
                <a:latin typeface="Arial Narrow" charset="0"/>
              </a:rPr>
              <a:t>:</a:t>
            </a:r>
            <a:endParaRPr lang="ca-ES" dirty="0">
              <a:latin typeface="Arial Narrow" charset="0"/>
            </a:endParaRPr>
          </a:p>
        </p:txBody>
      </p:sp>
      <p:graphicFrame>
        <p:nvGraphicFramePr>
          <p:cNvPr id="6246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90107"/>
              </p:ext>
            </p:extLst>
          </p:nvPr>
        </p:nvGraphicFramePr>
        <p:xfrm>
          <a:off x="6477000" y="1752600"/>
          <a:ext cx="2236788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02" name="EcuaciÛn" r:id="rId4" imgW="748975" imgH="672808" progId="Equation.3">
                  <p:embed/>
                </p:oleObj>
              </mc:Choice>
              <mc:Fallback>
                <p:oleObj name="EcuaciÛn" r:id="rId4" imgW="748975" imgH="6728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752600"/>
                        <a:ext cx="2236788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6980238" y="1325562"/>
            <a:ext cx="1335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dirty="0" err="1" smtClean="0">
                <a:solidFill>
                  <a:srgbClr val="FF0000"/>
                </a:solidFill>
                <a:latin typeface="Arial Narrow" charset="0"/>
              </a:rPr>
              <a:t>Laplacian</a:t>
            </a:r>
            <a:r>
              <a:rPr lang="ca-ES" dirty="0" smtClean="0">
                <a:solidFill>
                  <a:srgbClr val="FF0000"/>
                </a:solidFill>
                <a:latin typeface="Arial Narrow" charset="0"/>
              </a:rPr>
              <a:t>:</a:t>
            </a:r>
            <a:endParaRPr lang="en-GB" dirty="0">
              <a:solidFill>
                <a:srgbClr val="FF0000"/>
              </a:solidFill>
              <a:latin typeface="Arial Narrow" charset="0"/>
            </a:endParaRPr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6"/>
          <a:srcRect l="7809" t="18053" r="14751" b="15399"/>
          <a:stretch>
            <a:fillRect/>
          </a:stretch>
        </p:blipFill>
        <p:spPr bwMode="auto">
          <a:xfrm>
            <a:off x="1243013" y="3643313"/>
            <a:ext cx="4613275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9"/>
          <p:cNvSpPr txBox="1">
            <a:spLocks noChangeArrowheads="1"/>
          </p:cNvSpPr>
          <p:nvPr/>
        </p:nvSpPr>
        <p:spPr>
          <a:xfrm>
            <a:off x="0" y="76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Discrete operators: </a:t>
            </a:r>
            <a:r>
              <a:rPr lang="en-US" dirty="0" err="1" smtClean="0"/>
              <a:t>Laplacian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8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Mask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538162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 smtClean="0"/>
              <a:t>Test on smoothing</a:t>
            </a:r>
          </a:p>
          <a:p>
            <a:pPr lvl="1" eaLnBrk="1" hangingPunct="1"/>
            <a:r>
              <a:rPr lang="en-US" sz="2000" dirty="0" smtClean="0"/>
              <a:t>Values should be _________</a:t>
            </a:r>
          </a:p>
          <a:p>
            <a:pPr lvl="1" eaLnBrk="1" hangingPunct="1"/>
            <a:r>
              <a:rPr lang="en-US" sz="2000" dirty="0" smtClean="0"/>
              <a:t>Sum to ___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constant regions same as input</a:t>
            </a:r>
          </a:p>
          <a:p>
            <a:pPr lvl="1" eaLnBrk="1" hangingPunct="1"/>
            <a:r>
              <a:rPr lang="en-US" sz="2000" dirty="0" smtClean="0"/>
              <a:t>Amount of smoothing _____________ to mask size</a:t>
            </a:r>
          </a:p>
          <a:p>
            <a:pPr lvl="1" eaLnBrk="1" hangingPunct="1"/>
            <a:r>
              <a:rPr lang="en-US" sz="2000" dirty="0" smtClean="0"/>
              <a:t>Remove “______-frequency” components; “______-pass” filter</a:t>
            </a:r>
          </a:p>
          <a:p>
            <a:pPr eaLnBrk="1" hangingPunct="1">
              <a:buFontTx/>
              <a:buNone/>
            </a:pPr>
            <a:endParaRPr lang="en-US" sz="800" dirty="0" smtClean="0"/>
          </a:p>
          <a:p>
            <a:pPr eaLnBrk="1" hangingPunct="1"/>
            <a:endParaRPr lang="en-US" sz="2800" u="sng" dirty="0" smtClean="0"/>
          </a:p>
          <a:p>
            <a:pPr eaLnBrk="1" hangingPunct="1"/>
            <a:endParaRPr lang="en-US" sz="2800" u="sng" dirty="0"/>
          </a:p>
          <a:p>
            <a:pPr eaLnBrk="1" hangingPunct="1"/>
            <a:r>
              <a:rPr lang="en-US" sz="2800" u="sng" dirty="0" smtClean="0"/>
              <a:t>Test on derivatives</a:t>
            </a:r>
          </a:p>
          <a:p>
            <a:pPr lvl="1" eaLnBrk="1" hangingPunct="1"/>
            <a:r>
              <a:rPr lang="en-US" sz="2000" dirty="0" smtClean="0"/>
              <a:t>___________ signs used to get high response in regions of high contrast</a:t>
            </a:r>
          </a:p>
          <a:p>
            <a:pPr lvl="1" eaLnBrk="1" hangingPunct="1"/>
            <a:r>
              <a:rPr lang="en-US" sz="2000" dirty="0" smtClean="0"/>
              <a:t>Sum to ___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no response in constant regions</a:t>
            </a:r>
          </a:p>
          <a:p>
            <a:pPr lvl="1" eaLnBrk="1" hangingPunct="1"/>
            <a:r>
              <a:rPr lang="en-US" dirty="0" smtClean="0"/>
              <a:t>_______________</a:t>
            </a:r>
            <a:r>
              <a:rPr lang="en-US" sz="2000" dirty="0" smtClean="0"/>
              <a:t> value at points of high contrast</a:t>
            </a:r>
          </a:p>
          <a:p>
            <a:pPr lvl="1" eaLnBrk="1" hangingPunct="1"/>
            <a:endParaRPr lang="en-US" sz="800" dirty="0" smtClean="0"/>
          </a:p>
          <a:p>
            <a:pPr lvl="1" eaLnBrk="1" hangingPunct="1"/>
            <a:endParaRPr lang="en-US" sz="26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 idx="4294967295"/>
          </p:nvPr>
        </p:nvSpPr>
        <p:spPr>
          <a:xfrm>
            <a:off x="635000" y="292100"/>
            <a:ext cx="8458200" cy="1143000"/>
          </a:xfrm>
        </p:spPr>
        <p:txBody>
          <a:bodyPr/>
          <a:lstStyle/>
          <a:p>
            <a:r>
              <a:rPr lang="en-US" dirty="0" smtClean="0">
                <a:latin typeface="Arial Narrow" charset="0"/>
              </a:rPr>
              <a:t>Explain the histogram of x and y edge maps</a:t>
            </a:r>
            <a:endParaRPr lang="en-US" dirty="0">
              <a:latin typeface="Arial Narrow" charset="0"/>
            </a:endParaRPr>
          </a:p>
        </p:txBody>
      </p:sp>
      <p:pic>
        <p:nvPicPr>
          <p:cNvPr id="59395" name="Picture 3"/>
          <p:cNvPicPr>
            <a:picLocks noChangeAspect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50875" y="1263651"/>
            <a:ext cx="2317749" cy="231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6" name="Picture 4"/>
          <p:cNvPicPr>
            <a:picLocks noChangeAspect="1"/>
          </p:cNvPicPr>
          <p:nvPr/>
        </p:nvPicPr>
        <p:blipFill>
          <a:blip r:embed="rId4"/>
          <a:srcRect l="23212" t="7527" r="22897" b="16879"/>
          <a:stretch>
            <a:fillRect/>
          </a:stretch>
        </p:blipFill>
        <p:spPr bwMode="auto">
          <a:xfrm>
            <a:off x="3670921" y="1243014"/>
            <a:ext cx="2340941" cy="234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397" name="Picture 5"/>
          <p:cNvPicPr>
            <a:picLocks noChangeAspect="1"/>
          </p:cNvPicPr>
          <p:nvPr/>
        </p:nvPicPr>
        <p:blipFill>
          <a:blip r:embed="rId5"/>
          <a:srcRect l="19640" t="7683" r="19394" b="16629"/>
          <a:stretch>
            <a:fillRect/>
          </a:stretch>
        </p:blipFill>
        <p:spPr bwMode="auto">
          <a:xfrm>
            <a:off x="6670309" y="1239838"/>
            <a:ext cx="2343516" cy="235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062" y="3649663"/>
            <a:ext cx="2835275" cy="212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90900" y="3667125"/>
            <a:ext cx="2825750" cy="2119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0800" y="3657600"/>
            <a:ext cx="2838450" cy="212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048" name="9 CuadroTexto"/>
          <p:cNvSpPr txBox="1">
            <a:spLocks noChangeArrowheads="1"/>
          </p:cNvSpPr>
          <p:nvPr/>
        </p:nvSpPr>
        <p:spPr bwMode="auto">
          <a:xfrm>
            <a:off x="609600" y="5867400"/>
            <a:ext cx="79247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2000" dirty="0" smtClean="0">
                <a:latin typeface="Arial Narrow" charset="0"/>
              </a:rPr>
              <a:t>Horitzontal </a:t>
            </a:r>
            <a:r>
              <a:rPr lang="ca-ES" sz="2000" dirty="0" err="1" smtClean="0">
                <a:latin typeface="Arial Narrow" charset="0"/>
              </a:rPr>
              <a:t>and</a:t>
            </a:r>
            <a:r>
              <a:rPr lang="ca-ES" sz="2000" dirty="0" smtClean="0">
                <a:latin typeface="Arial Narrow" charset="0"/>
              </a:rPr>
              <a:t> vertical derivatives </a:t>
            </a:r>
            <a:r>
              <a:rPr lang="ca-ES" sz="2000" dirty="0" err="1" smtClean="0">
                <a:latin typeface="Arial Narrow" charset="0"/>
              </a:rPr>
              <a:t>distribution</a:t>
            </a:r>
            <a:r>
              <a:rPr lang="ca-ES" sz="2000" dirty="0" smtClean="0">
                <a:latin typeface="Arial Narrow" charset="0"/>
              </a:rPr>
              <a:t>: </a:t>
            </a:r>
            <a:r>
              <a:rPr lang="ca-ES" sz="2000" dirty="0" err="1" smtClean="0">
                <a:latin typeface="Arial Narrow" charset="0"/>
              </a:rPr>
              <a:t>why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are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they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positive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and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negative</a:t>
            </a:r>
            <a:r>
              <a:rPr lang="ca-ES" sz="2000" dirty="0" smtClean="0">
                <a:latin typeface="Arial Narrow" charset="0"/>
              </a:rPr>
              <a:t>? </a:t>
            </a:r>
          </a:p>
          <a:p>
            <a:pPr eaLnBrk="1" hangingPunct="1"/>
            <a:r>
              <a:rPr lang="ca-ES" sz="2000" dirty="0" err="1" smtClean="0">
                <a:latin typeface="Arial Narrow" charset="0"/>
              </a:rPr>
              <a:t>Why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the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maxima</a:t>
            </a:r>
            <a:r>
              <a:rPr lang="ca-ES" sz="2000" dirty="0" smtClean="0">
                <a:latin typeface="Arial Narrow" charset="0"/>
              </a:rPr>
              <a:t> is in 0? Can I </a:t>
            </a:r>
            <a:r>
              <a:rPr lang="ca-ES" sz="2000" dirty="0" err="1" smtClean="0">
                <a:latin typeface="Arial Narrow" charset="0"/>
              </a:rPr>
              <a:t>store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them</a:t>
            </a:r>
            <a:r>
              <a:rPr lang="ca-ES" sz="2000" dirty="0" smtClean="0">
                <a:latin typeface="Arial Narrow" charset="0"/>
              </a:rPr>
              <a:t> in a uint8 </a:t>
            </a:r>
            <a:r>
              <a:rPr lang="ca-ES" sz="2000" dirty="0" err="1" smtClean="0">
                <a:latin typeface="Arial Narrow" charset="0"/>
              </a:rPr>
              <a:t>type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image</a:t>
            </a:r>
            <a:r>
              <a:rPr lang="ca-ES" sz="2000" dirty="0" smtClean="0">
                <a:latin typeface="Arial Narrow" charset="0"/>
              </a:rPr>
              <a:t>?.</a:t>
            </a:r>
            <a:endParaRPr lang="ca-ES" sz="2000" dirty="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9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Effects of noise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7772400" cy="91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Consider a single row or column of the image</a:t>
            </a:r>
          </a:p>
          <a:p>
            <a:pPr lvl="1" eaLnBrk="1" hangingPunct="1"/>
            <a:r>
              <a:rPr lang="en-US" smtClean="0"/>
              <a:t>Plotting intensity as a function of position gives a signal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1744663" y="4038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038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Solution:  smooth first</a:t>
            </a:r>
          </a:p>
        </p:txBody>
      </p:sp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475038" cy="460375"/>
            <a:chOff x="2256" y="3982"/>
            <a:chExt cx="2189" cy="290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0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Look for peaks in </a:t>
              </a:r>
              <a:endPara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876800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3581400"/>
            <a:ext cx="868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192338" y="914400"/>
          <a:ext cx="5789612" cy="476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Photo Editor Photo" r:id="rId13" imgW="6419048" imgH="5285714" progId="">
                  <p:embed/>
                </p:oleObj>
              </mc:Choice>
              <mc:Fallback>
                <p:oleObj name="Photo Editor Photo" r:id="rId13" imgW="6419048" imgH="528571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5789612" cy="476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Derivative theorem of convolution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93838"/>
            <a:ext cx="7772400" cy="533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Differentiation property of convolution.</a:t>
            </a:r>
            <a:endParaRPr lang="en-US" i="1" smtClean="0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6200" y="65532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57188" y="2009775"/>
            <a:ext cx="9388476" cy="2227263"/>
            <a:chOff x="0" y="1448"/>
            <a:chExt cx="5296" cy="1324"/>
          </a:xfrm>
        </p:grpSpPr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33" name="Equation" r:id="rId4" imgW="736370" imgH="216061" progId="Equation.3">
                    <p:embed/>
                  </p:oleObj>
                </mc:Choice>
                <mc:Fallback>
                  <p:oleObj name="Equation" r:id="rId4" imgW="736370" imgH="216061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2019"/>
                          <a:ext cx="1785" cy="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10244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34" name="Equation" r:id="rId6" imgW="723257" imgH="215931" progId="Equation.3">
                      <p:embed/>
                    </p:oleObj>
                  </mc:Choice>
                  <mc:Fallback>
                    <p:oleObj name="Equation" r:id="rId6" imgW="723257" imgH="215931" progId="Equation.3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9" y="1821"/>
                            <a:ext cx="3351" cy="9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52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0.0030    0.0133    0.0219    0.0133    0.0030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0.0219    0.0983    0.1621    0.0983    0.0219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0.0030    0.0133    0.0219    0.0133    0.0030</a:t>
                </a:r>
              </a:p>
            </p:txBody>
          </p:sp>
        </p:grpSp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3059" y="1448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4421" y="1456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743075" y="1347788"/>
          <a:ext cx="64087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Equation" r:id="rId8" imgW="1688801" imgH="203384" progId="Equation.3">
                  <p:embed/>
                </p:oleObj>
              </mc:Choice>
              <mc:Fallback>
                <p:oleObj name="Equation" r:id="rId8" imgW="1688801" imgH="203384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347788"/>
                        <a:ext cx="6408738" cy="730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1288" y="4157663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Derivative of Gaussian filters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dirty="0" smtClean="0"/>
              <a:t>Derivative of Gaussian filters</a:t>
            </a: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en-US" sz="24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3" name="Text Box 10"/>
          <p:cNvSpPr txBox="1">
            <a:spLocks noChangeArrowheads="1"/>
          </p:cNvSpPr>
          <p:nvPr/>
        </p:nvSpPr>
        <p:spPr bwMode="auto">
          <a:xfrm>
            <a:off x="7280275" y="65532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Lazebnik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r>
              <a:rPr lang="ca-ES" dirty="0" err="1" smtClean="0">
                <a:latin typeface="Arial Narrow" charset="0"/>
              </a:rPr>
              <a:t>Implementation</a:t>
            </a:r>
            <a:r>
              <a:rPr lang="ca-ES" dirty="0" smtClean="0">
                <a:latin typeface="Arial Narrow" charset="0"/>
              </a:rPr>
              <a:t> in </a:t>
            </a:r>
            <a:r>
              <a:rPr lang="ca-ES" dirty="0" err="1">
                <a:latin typeface="Arial Narrow" charset="0"/>
              </a:rPr>
              <a:t>Matlab</a:t>
            </a:r>
            <a:endParaRPr lang="ca-ES" dirty="0">
              <a:latin typeface="Arial Narrow" charset="0"/>
            </a:endParaRP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575" y="949325"/>
            <a:ext cx="4578350" cy="4876800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% </a:t>
            </a:r>
            <a:r>
              <a:rPr lang="ca-ES" sz="1400" dirty="0" err="1" smtClean="0">
                <a:latin typeface="Arial Narrow" charset="0"/>
              </a:rPr>
              <a:t>Given</a:t>
            </a:r>
            <a:r>
              <a:rPr lang="ca-ES" sz="1400" dirty="0" smtClean="0">
                <a:latin typeface="Arial Narrow" charset="0"/>
              </a:rPr>
              <a:t>: </a:t>
            </a:r>
            <a:r>
              <a:rPr lang="ca-ES" sz="1400" dirty="0">
                <a:latin typeface="Arial Narrow" charset="0"/>
              </a:rPr>
              <a:t>IM – </a:t>
            </a:r>
            <a:r>
              <a:rPr lang="ca-ES" sz="1400" dirty="0" err="1" smtClean="0">
                <a:latin typeface="Arial Narrow" charset="0"/>
              </a:rPr>
              <a:t>image</a:t>
            </a:r>
            <a:r>
              <a:rPr lang="ca-ES" sz="1400" dirty="0" smtClean="0">
                <a:latin typeface="Arial Narrow" charset="0"/>
              </a:rPr>
              <a:t> </a:t>
            </a:r>
            <a:r>
              <a:rPr lang="ca-ES" sz="1400" dirty="0" err="1" smtClean="0">
                <a:latin typeface="Arial Narrow" charset="0"/>
              </a:rPr>
              <a:t>and</a:t>
            </a:r>
            <a:r>
              <a:rPr lang="ca-ES" sz="1400" dirty="0" smtClean="0">
                <a:latin typeface="Arial Narrow" charset="0"/>
              </a:rPr>
              <a:t> </a:t>
            </a:r>
            <a:r>
              <a:rPr lang="ca-ES" sz="1400" dirty="0">
                <a:latin typeface="Arial Narrow" charset="0"/>
              </a:rPr>
              <a:t>sigma – </a:t>
            </a:r>
            <a:r>
              <a:rPr lang="ca-ES" sz="1400" dirty="0" err="1" smtClean="0">
                <a:latin typeface="Arial Narrow" charset="0"/>
              </a:rPr>
              <a:t>parameter</a:t>
            </a:r>
            <a:r>
              <a:rPr lang="ca-ES" sz="1400" dirty="0" smtClean="0">
                <a:latin typeface="Arial Narrow" charset="0"/>
              </a:rPr>
              <a:t> of </a:t>
            </a:r>
            <a:r>
              <a:rPr lang="ca-ES" sz="1400" dirty="0" err="1" smtClean="0">
                <a:latin typeface="Arial Narrow" charset="0"/>
              </a:rPr>
              <a:t>the</a:t>
            </a:r>
            <a:r>
              <a:rPr lang="ca-ES" sz="1400" dirty="0" smtClean="0">
                <a:latin typeface="Arial Narrow" charset="0"/>
              </a:rPr>
              <a:t> </a:t>
            </a:r>
            <a:r>
              <a:rPr lang="ca-ES" sz="1400" dirty="0" err="1" smtClean="0">
                <a:latin typeface="Arial Narrow" charset="0"/>
              </a:rPr>
              <a:t>Gaussian</a:t>
            </a:r>
            <a:r>
              <a:rPr lang="ca-ES" sz="1400" dirty="0" smtClean="0">
                <a:latin typeface="Arial Narrow" charset="0"/>
              </a:rPr>
              <a:t>: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epsilon</a:t>
            </a:r>
            <a:r>
              <a:rPr lang="ca-ES" sz="1400" dirty="0">
                <a:latin typeface="Arial Narrow" charset="0"/>
              </a:rPr>
              <a:t>=1e-2;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200" dirty="0" err="1">
                <a:latin typeface="Arial Narrow" charset="0"/>
              </a:rPr>
              <a:t>halfsize</a:t>
            </a:r>
            <a:r>
              <a:rPr lang="ca-ES" sz="1200" dirty="0">
                <a:latin typeface="Arial Narrow" charset="0"/>
              </a:rPr>
              <a:t>=</a:t>
            </a:r>
            <a:r>
              <a:rPr lang="ca-ES" sz="1200" dirty="0" err="1">
                <a:latin typeface="Arial Narrow" charset="0"/>
              </a:rPr>
              <a:t>ceil</a:t>
            </a:r>
            <a:r>
              <a:rPr lang="ca-ES" sz="1200" dirty="0">
                <a:latin typeface="Arial Narrow" charset="0"/>
              </a:rPr>
              <a:t>(sigma*</a:t>
            </a:r>
            <a:r>
              <a:rPr lang="ca-ES" sz="1200" dirty="0" err="1">
                <a:latin typeface="Arial Narrow" charset="0"/>
              </a:rPr>
              <a:t>sqrt</a:t>
            </a:r>
            <a:r>
              <a:rPr lang="ca-ES" sz="1200" dirty="0">
                <a:latin typeface="Arial Narrow" charset="0"/>
              </a:rPr>
              <a:t>(-2*</a:t>
            </a:r>
            <a:r>
              <a:rPr lang="ca-ES" sz="1200" dirty="0" err="1">
                <a:latin typeface="Arial Narrow" charset="0"/>
              </a:rPr>
              <a:t>log</a:t>
            </a:r>
            <a:r>
              <a:rPr lang="ca-ES" sz="1200" dirty="0">
                <a:latin typeface="Arial Narrow" charset="0"/>
              </a:rPr>
              <a:t>(</a:t>
            </a:r>
            <a:r>
              <a:rPr lang="ca-ES" sz="1200" dirty="0" err="1">
                <a:latin typeface="Arial Narrow" charset="0"/>
              </a:rPr>
              <a:t>sqrt</a:t>
            </a:r>
            <a:r>
              <a:rPr lang="ca-ES" sz="1200" dirty="0">
                <a:latin typeface="Arial Narrow" charset="0"/>
              </a:rPr>
              <a:t>(2*pi)*sigma*</a:t>
            </a:r>
            <a:r>
              <a:rPr lang="ca-ES" sz="1200" dirty="0" err="1">
                <a:latin typeface="Arial Narrow" charset="0"/>
              </a:rPr>
              <a:t>epsilon</a:t>
            </a:r>
            <a:r>
              <a:rPr lang="ca-ES" sz="1200" dirty="0">
                <a:latin typeface="Arial Narrow" charset="0"/>
              </a:rPr>
              <a:t>)));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size</a:t>
            </a:r>
            <a:r>
              <a:rPr lang="ca-ES" sz="1400" dirty="0">
                <a:latin typeface="Arial Narrow" charset="0"/>
              </a:rPr>
              <a:t>=2*halfsize+1;</a:t>
            </a:r>
          </a:p>
          <a:p>
            <a:pPr>
              <a:lnSpc>
                <a:spcPct val="80000"/>
              </a:lnSpc>
              <a:buFontTx/>
              <a:buNone/>
            </a:pP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%</a:t>
            </a:r>
            <a:r>
              <a:rPr lang="ca-ES" sz="1400" dirty="0" err="1">
                <a:latin typeface="Arial Narrow" charset="0"/>
              </a:rPr>
              <a:t>generate</a:t>
            </a:r>
            <a:r>
              <a:rPr lang="ca-ES" sz="1400" dirty="0">
                <a:latin typeface="Arial Narrow" charset="0"/>
              </a:rPr>
              <a:t> a 2-D </a:t>
            </a:r>
            <a:r>
              <a:rPr lang="ca-ES" sz="1400" dirty="0" err="1">
                <a:latin typeface="Arial Narrow" charset="0"/>
              </a:rPr>
              <a:t>Gaussian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kernel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along</a:t>
            </a:r>
            <a:r>
              <a:rPr lang="ca-ES" sz="1400" dirty="0">
                <a:latin typeface="Arial Narrow" charset="0"/>
              </a:rPr>
              <a:t> x </a:t>
            </a:r>
            <a:r>
              <a:rPr lang="ca-ES" sz="1400" dirty="0" err="1">
                <a:latin typeface="Arial Narrow" charset="0"/>
              </a:rPr>
              <a:t>direction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for i=1:size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    for </a:t>
            </a:r>
            <a:r>
              <a:rPr lang="ca-ES" sz="1400" dirty="0" err="1">
                <a:latin typeface="Arial Narrow" charset="0"/>
              </a:rPr>
              <a:t>j</a:t>
            </a:r>
            <a:r>
              <a:rPr lang="ca-ES" sz="1400" dirty="0">
                <a:latin typeface="Arial Narrow" charset="0"/>
              </a:rPr>
              <a:t>=1:size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        u=[i-halfsize-1 j-halfsize-1];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        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i,j</a:t>
            </a:r>
            <a:r>
              <a:rPr lang="ca-ES" sz="1400" dirty="0">
                <a:latin typeface="Arial Narrow" charset="0"/>
              </a:rPr>
              <a:t>)=gauss(u(1),sigma)*</a:t>
            </a:r>
            <a:r>
              <a:rPr lang="ca-ES" sz="1400" dirty="0" err="1">
                <a:latin typeface="Arial Narrow" charset="0"/>
              </a:rPr>
              <a:t>dgauss</a:t>
            </a:r>
            <a:r>
              <a:rPr lang="ca-ES" sz="1400" dirty="0">
                <a:latin typeface="Arial Narrow" charset="0"/>
              </a:rPr>
              <a:t>(u(2),sigma);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    </a:t>
            </a:r>
            <a:r>
              <a:rPr lang="ca-ES" sz="1400" dirty="0" err="1">
                <a:latin typeface="Arial Narrow" charset="0"/>
              </a:rPr>
              <a:t>end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e</a:t>
            </a:r>
            <a:r>
              <a:rPr lang="ca-ES" sz="1400" dirty="0" err="1" smtClean="0">
                <a:latin typeface="Arial Narrow" charset="0"/>
              </a:rPr>
              <a:t>nd</a:t>
            </a:r>
            <a:endParaRPr lang="ca-ES" sz="1400" dirty="0" smtClean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=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/</a:t>
            </a:r>
            <a:r>
              <a:rPr lang="ca-ES" sz="1400" dirty="0" err="1">
                <a:latin typeface="Arial Narrow" charset="0"/>
              </a:rPr>
              <a:t>sqrt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sum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sum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abs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).*</a:t>
            </a:r>
            <a:r>
              <a:rPr lang="ca-ES" sz="1400" dirty="0" err="1">
                <a:latin typeface="Arial Narrow" charset="0"/>
              </a:rPr>
              <a:t>abs</a:t>
            </a:r>
            <a:r>
              <a:rPr lang="ca-ES" sz="1400" dirty="0">
                <a:latin typeface="Arial Narrow" charset="0"/>
              </a:rPr>
              <a:t>(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)))); %</a:t>
            </a:r>
            <a:r>
              <a:rPr lang="ca-ES" sz="1400" dirty="0" err="1" smtClean="0">
                <a:latin typeface="Arial Narrow" charset="0"/>
              </a:rPr>
              <a:t>normalization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%</a:t>
            </a:r>
            <a:r>
              <a:rPr lang="ca-ES" sz="1400" dirty="0" err="1">
                <a:latin typeface="Arial Narrow" charset="0"/>
              </a:rPr>
              <a:t>generate</a:t>
            </a:r>
            <a:r>
              <a:rPr lang="ca-ES" sz="1400" dirty="0">
                <a:latin typeface="Arial Narrow" charset="0"/>
              </a:rPr>
              <a:t> a 2-D </a:t>
            </a:r>
            <a:r>
              <a:rPr lang="ca-ES" sz="1400" dirty="0" err="1">
                <a:latin typeface="Arial Narrow" charset="0"/>
              </a:rPr>
              <a:t>Gaussian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kernel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along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y</a:t>
            </a:r>
            <a:r>
              <a:rPr lang="ca-ES" sz="1400" dirty="0">
                <a:latin typeface="Arial Narrow" charset="0"/>
              </a:rPr>
              <a:t> </a:t>
            </a:r>
            <a:r>
              <a:rPr lang="ca-ES" sz="1400" dirty="0" err="1">
                <a:latin typeface="Arial Narrow" charset="0"/>
              </a:rPr>
              <a:t>direction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hy</a:t>
            </a:r>
            <a:r>
              <a:rPr lang="ca-ES" sz="1400" dirty="0">
                <a:latin typeface="Arial Narrow" charset="0"/>
              </a:rPr>
              <a:t>=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';</a:t>
            </a:r>
          </a:p>
          <a:p>
            <a:pPr>
              <a:lnSpc>
                <a:spcPct val="80000"/>
              </a:lnSpc>
              <a:buFontTx/>
              <a:buNone/>
            </a:pP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>
                <a:latin typeface="Arial Narrow" charset="0"/>
              </a:rPr>
              <a:t>%2-D </a:t>
            </a:r>
            <a:r>
              <a:rPr lang="ca-ES" sz="1400" dirty="0" err="1">
                <a:latin typeface="Arial Narrow" charset="0"/>
              </a:rPr>
              <a:t>filtering</a:t>
            </a:r>
            <a:endParaRPr lang="ca-ES" sz="1400" dirty="0">
              <a:latin typeface="Arial Narrow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gx</a:t>
            </a:r>
            <a:r>
              <a:rPr lang="ca-ES" sz="1400" dirty="0">
                <a:latin typeface="Arial Narrow" charset="0"/>
              </a:rPr>
              <a:t>=</a:t>
            </a:r>
            <a:r>
              <a:rPr lang="ca-ES" sz="1400" b="1" dirty="0" err="1">
                <a:latin typeface="Arial Narrow" charset="0"/>
              </a:rPr>
              <a:t>imfilter</a:t>
            </a:r>
            <a:r>
              <a:rPr lang="ca-ES" sz="1400" dirty="0">
                <a:latin typeface="Arial Narrow" charset="0"/>
              </a:rPr>
              <a:t>(IM,</a:t>
            </a:r>
            <a:r>
              <a:rPr lang="ca-ES" sz="1400" dirty="0" err="1">
                <a:latin typeface="Arial Narrow" charset="0"/>
              </a:rPr>
              <a:t>hx</a:t>
            </a:r>
            <a:r>
              <a:rPr lang="ca-ES" sz="1400" dirty="0">
                <a:latin typeface="Arial Narrow" charset="0"/>
              </a:rPr>
              <a:t>,'</a:t>
            </a:r>
            <a:r>
              <a:rPr lang="ca-ES" sz="1400" dirty="0" err="1">
                <a:latin typeface="Arial Narrow" charset="0"/>
              </a:rPr>
              <a:t>replicate</a:t>
            </a:r>
            <a:r>
              <a:rPr lang="ca-ES" sz="1400" dirty="0">
                <a:latin typeface="Arial Narrow" charset="0"/>
              </a:rPr>
              <a:t>','</a:t>
            </a:r>
            <a:r>
              <a:rPr lang="ca-ES" sz="1400" dirty="0" err="1">
                <a:latin typeface="Arial Narrow" charset="0"/>
              </a:rPr>
              <a:t>conv</a:t>
            </a:r>
            <a:r>
              <a:rPr lang="ca-ES" sz="1400" dirty="0">
                <a:latin typeface="Arial Narrow" charset="0"/>
              </a:rPr>
              <a:t>');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ca-ES" sz="1400" dirty="0" err="1">
                <a:latin typeface="Arial Narrow" charset="0"/>
              </a:rPr>
              <a:t>gy</a:t>
            </a:r>
            <a:r>
              <a:rPr lang="ca-ES" sz="1400" dirty="0">
                <a:latin typeface="Arial Narrow" charset="0"/>
              </a:rPr>
              <a:t>=</a:t>
            </a:r>
            <a:r>
              <a:rPr lang="ca-ES" sz="1400" b="1" dirty="0" err="1">
                <a:latin typeface="Arial Narrow" charset="0"/>
              </a:rPr>
              <a:t>imfilter</a:t>
            </a:r>
            <a:r>
              <a:rPr lang="ca-ES" sz="1400" dirty="0">
                <a:latin typeface="Arial Narrow" charset="0"/>
              </a:rPr>
              <a:t>(IM,</a:t>
            </a:r>
            <a:r>
              <a:rPr lang="ca-ES" sz="1400" dirty="0" err="1">
                <a:latin typeface="Arial Narrow" charset="0"/>
              </a:rPr>
              <a:t>hy</a:t>
            </a:r>
            <a:r>
              <a:rPr lang="ca-ES" sz="1400" dirty="0">
                <a:latin typeface="Arial Narrow" charset="0"/>
              </a:rPr>
              <a:t>,'</a:t>
            </a:r>
            <a:r>
              <a:rPr lang="ca-ES" sz="1400" dirty="0" err="1">
                <a:latin typeface="Arial Narrow" charset="0"/>
              </a:rPr>
              <a:t>replicate</a:t>
            </a:r>
            <a:r>
              <a:rPr lang="ca-ES" sz="1400" dirty="0">
                <a:latin typeface="Arial Narrow" charset="0"/>
              </a:rPr>
              <a:t>','</a:t>
            </a:r>
            <a:r>
              <a:rPr lang="ca-ES" sz="1400" dirty="0" err="1">
                <a:latin typeface="Arial Narrow" charset="0"/>
              </a:rPr>
              <a:t>conv</a:t>
            </a:r>
            <a:r>
              <a:rPr lang="ca-ES" sz="1400" dirty="0">
                <a:latin typeface="Arial Narrow" charset="0"/>
              </a:rPr>
              <a:t>');</a:t>
            </a: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5213350" y="2514600"/>
            <a:ext cx="3754438" cy="32067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ca-ES" sz="1600" dirty="0" err="1">
                <a:latin typeface="Arial Narrow" charset="0"/>
              </a:rPr>
              <a:t>function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y</a:t>
            </a:r>
            <a:r>
              <a:rPr lang="ca-ES" sz="1600" dirty="0">
                <a:latin typeface="Arial Narrow" charset="0"/>
              </a:rPr>
              <a:t> = gauss(</a:t>
            </a:r>
            <a:r>
              <a:rPr lang="ca-ES" sz="1600" dirty="0" err="1">
                <a:latin typeface="Arial Narrow" charset="0"/>
              </a:rPr>
              <a:t>x,sigma</a:t>
            </a:r>
            <a:r>
              <a:rPr lang="ca-ES" sz="1600" dirty="0">
                <a:latin typeface="Arial Narrow" charset="0"/>
              </a:rPr>
              <a:t>)</a:t>
            </a:r>
          </a:p>
          <a:p>
            <a:r>
              <a:rPr lang="ca-ES" sz="1600" dirty="0">
                <a:latin typeface="Arial Narrow" charset="0"/>
              </a:rPr>
              <a:t>%</a:t>
            </a:r>
            <a:r>
              <a:rPr lang="ca-ES" sz="1600" dirty="0" err="1">
                <a:latin typeface="Arial Narrow" charset="0"/>
              </a:rPr>
              <a:t>Gaussian</a:t>
            </a:r>
            <a:endParaRPr lang="ca-ES" sz="1600" dirty="0">
              <a:latin typeface="Arial Narrow" charset="0"/>
            </a:endParaRPr>
          </a:p>
          <a:p>
            <a:endParaRPr lang="ca-ES" sz="1600" dirty="0">
              <a:latin typeface="Arial Narrow" charset="0"/>
            </a:endParaRPr>
          </a:p>
          <a:p>
            <a:r>
              <a:rPr lang="ca-ES" sz="1600" dirty="0" err="1">
                <a:latin typeface="Arial Narrow" charset="0"/>
              </a:rPr>
              <a:t>y</a:t>
            </a:r>
            <a:r>
              <a:rPr lang="ca-ES" sz="1600" dirty="0">
                <a:latin typeface="Arial Narrow" charset="0"/>
              </a:rPr>
              <a:t> = </a:t>
            </a:r>
            <a:r>
              <a:rPr lang="ca-ES" sz="1600" dirty="0" err="1">
                <a:latin typeface="Arial Narrow" charset="0"/>
              </a:rPr>
              <a:t>exp</a:t>
            </a:r>
            <a:r>
              <a:rPr lang="ca-ES" sz="1600" dirty="0">
                <a:latin typeface="Arial Narrow" charset="0"/>
              </a:rPr>
              <a:t>(-x^2/(2*sigma^2)) /   </a:t>
            </a:r>
          </a:p>
          <a:p>
            <a:r>
              <a:rPr lang="ca-ES" sz="1600" dirty="0">
                <a:latin typeface="Arial Narrow" charset="0"/>
              </a:rPr>
              <a:t>                              (sigma*</a:t>
            </a:r>
            <a:r>
              <a:rPr lang="ca-ES" sz="1600" dirty="0" err="1">
                <a:latin typeface="Arial Narrow" charset="0"/>
              </a:rPr>
              <a:t>sqrt</a:t>
            </a:r>
            <a:r>
              <a:rPr lang="ca-ES" sz="1600" dirty="0">
                <a:latin typeface="Arial Narrow" charset="0"/>
              </a:rPr>
              <a:t>(2*pi));</a:t>
            </a:r>
          </a:p>
          <a:p>
            <a:endParaRPr lang="ca-ES" sz="1600" dirty="0">
              <a:latin typeface="Arial Narrow" charset="0"/>
            </a:endParaRPr>
          </a:p>
          <a:p>
            <a:r>
              <a:rPr lang="ca-ES" sz="1600" dirty="0">
                <a:latin typeface="Arial Narrow" charset="0"/>
              </a:rPr>
              <a:t>%%%%%%%%%%%%%%%%%%%%% </a:t>
            </a:r>
          </a:p>
          <a:p>
            <a:endParaRPr lang="ca-ES" sz="1600" dirty="0">
              <a:latin typeface="Arial Narrow" charset="0"/>
            </a:endParaRPr>
          </a:p>
          <a:p>
            <a:r>
              <a:rPr lang="ca-ES" sz="1600" dirty="0" err="1">
                <a:latin typeface="Arial Narrow" charset="0"/>
              </a:rPr>
              <a:t>function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y</a:t>
            </a:r>
            <a:r>
              <a:rPr lang="ca-ES" sz="1600" dirty="0">
                <a:latin typeface="Arial Narrow" charset="0"/>
              </a:rPr>
              <a:t> = </a:t>
            </a:r>
            <a:r>
              <a:rPr lang="ca-ES" sz="1600" dirty="0" err="1">
                <a:latin typeface="Arial Narrow" charset="0"/>
              </a:rPr>
              <a:t>dgauss</a:t>
            </a:r>
            <a:r>
              <a:rPr lang="ca-ES" sz="1600" dirty="0">
                <a:latin typeface="Arial Narrow" charset="0"/>
              </a:rPr>
              <a:t>(</a:t>
            </a:r>
            <a:r>
              <a:rPr lang="ca-ES" sz="1600" dirty="0" err="1">
                <a:latin typeface="Arial Narrow" charset="0"/>
              </a:rPr>
              <a:t>x,sigma</a:t>
            </a:r>
            <a:r>
              <a:rPr lang="ca-ES" sz="1600" dirty="0">
                <a:latin typeface="Arial Narrow" charset="0"/>
              </a:rPr>
              <a:t>)</a:t>
            </a:r>
          </a:p>
          <a:p>
            <a:r>
              <a:rPr lang="ca-ES" sz="1600" dirty="0">
                <a:latin typeface="Arial Narrow" charset="0"/>
              </a:rPr>
              <a:t>%</a:t>
            </a:r>
            <a:r>
              <a:rPr lang="ca-ES" sz="1600" dirty="0" err="1">
                <a:latin typeface="Arial Narrow" charset="0"/>
              </a:rPr>
              <a:t>first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order</a:t>
            </a:r>
            <a:r>
              <a:rPr lang="ca-ES" sz="1600" dirty="0">
                <a:latin typeface="Arial Narrow" charset="0"/>
              </a:rPr>
              <a:t> </a:t>
            </a:r>
            <a:r>
              <a:rPr lang="ca-ES" sz="1600" dirty="0" err="1">
                <a:latin typeface="Arial Narrow" charset="0"/>
              </a:rPr>
              <a:t>derivative</a:t>
            </a:r>
            <a:r>
              <a:rPr lang="ca-ES" sz="1600" dirty="0">
                <a:latin typeface="Arial Narrow" charset="0"/>
              </a:rPr>
              <a:t> of </a:t>
            </a:r>
            <a:r>
              <a:rPr lang="ca-ES" sz="1600" dirty="0" err="1">
                <a:latin typeface="Arial Narrow" charset="0"/>
              </a:rPr>
              <a:t>Gaussian</a:t>
            </a:r>
            <a:endParaRPr lang="ca-ES" sz="1600" dirty="0">
              <a:latin typeface="Arial Narrow" charset="0"/>
            </a:endParaRPr>
          </a:p>
          <a:p>
            <a:endParaRPr lang="ca-ES" sz="1600" dirty="0">
              <a:latin typeface="Arial Narrow" charset="0"/>
            </a:endParaRPr>
          </a:p>
          <a:p>
            <a:r>
              <a:rPr lang="ca-ES" sz="1600" dirty="0" err="1">
                <a:latin typeface="Arial Narrow" charset="0"/>
              </a:rPr>
              <a:t>y</a:t>
            </a:r>
            <a:r>
              <a:rPr lang="ca-ES" sz="1600" dirty="0">
                <a:latin typeface="Arial Narrow" charset="0"/>
              </a:rPr>
              <a:t> = -x * gauss(</a:t>
            </a:r>
            <a:r>
              <a:rPr lang="ca-ES" sz="1600" dirty="0" err="1">
                <a:latin typeface="Arial Narrow" charset="0"/>
              </a:rPr>
              <a:t>x,sigma</a:t>
            </a:r>
            <a:r>
              <a:rPr lang="ca-ES" sz="1600" dirty="0">
                <a:latin typeface="Arial Narrow" charset="0"/>
              </a:rPr>
              <a:t>) / sigma^2; 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endParaRPr lang="ca-ES" sz="800" dirty="0">
              <a:latin typeface="Arial Narrow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8D69D5-2FA1-0040-A213-0FCE7ABB73C8}" type="slidenum">
              <a:rPr lang="es-ES" smtClean="0"/>
              <a:pPr/>
              <a:t>29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228600" y="60960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can be shown that </a:t>
            </a:r>
            <a:r>
              <a:rPr lang="en-US" b="1" dirty="0" smtClean="0"/>
              <a:t>convolving with a 2D Gaussian </a:t>
            </a:r>
            <a:r>
              <a:rPr lang="en-US" dirty="0" smtClean="0"/>
              <a:t>is the same that </a:t>
            </a:r>
            <a:r>
              <a:rPr lang="en-US" b="1" dirty="0" smtClean="0"/>
              <a:t>convolving with a 1D Gaussian</a:t>
            </a:r>
            <a:r>
              <a:rPr lang="en-US" dirty="0" smtClean="0"/>
              <a:t> in x direction followed by convolving in y direction!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f*g=?</a:t>
            </a:r>
            <a:endParaRPr lang="en-US" sz="5000" dirty="0"/>
          </a:p>
        </p:txBody>
      </p:sp>
      <p:pic>
        <p:nvPicPr>
          <p:cNvPr id="5" name="Picture 4" descr="ori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008" y="1676400"/>
            <a:ext cx="4636008" cy="3343275"/>
          </a:xfrm>
          <a:prstGeom prst="rect">
            <a:avLst/>
          </a:prstGeom>
        </p:spPr>
      </p:pic>
      <p:pic>
        <p:nvPicPr>
          <p:cNvPr id="6" name="Picture 5" descr="ver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3440" y="1682496"/>
            <a:ext cx="4636008" cy="3343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562600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Filter f = 1/9 x [ 1 1 1 1 1 1 1 1 1]</a:t>
            </a:r>
            <a:r>
              <a:rPr lang="en-US" sz="2000" baseline="30000" dirty="0" smtClean="0"/>
              <a:t>T</a:t>
            </a:r>
            <a:endParaRPr lang="en-US" sz="20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1354494" y="5105400"/>
            <a:ext cx="230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  <p:pic>
        <p:nvPicPr>
          <p:cNvPr id="11" name="Picture 10" descr="horiz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0392" y="1685925"/>
            <a:ext cx="4636008" cy="33432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Review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6200" y="601980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dirty="0"/>
              <a:t>What happens if we have a smoothing filter that is </a:t>
            </a:r>
            <a:r>
              <a:rPr lang="en-US" i="1" dirty="0" err="1"/>
              <a:t>unnormalized</a:t>
            </a:r>
            <a:r>
              <a:rPr lang="en-US" dirty="0"/>
              <a:t> (does not sum to one)? 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Laplacian of Gaussian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Consider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842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Laplacian of Gaussian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operator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Zero-crossings of bottom graph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Steve Seitz</a:t>
            </a:r>
            <a:endParaRPr lang="en-US" sz="1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5" name="Conector recto 1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2D edge detection filters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1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2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2302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  is the </a:t>
              </a:r>
              <a:r>
                <a:rPr lang="en-US" sz="3200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Laplacian</a:t>
              </a: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operator:</a:t>
              </a:r>
            </a:p>
          </p:txBody>
        </p:sp>
        <p:pic>
          <p:nvPicPr>
            <p:cNvPr id="1230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2292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3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0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298" name="Text Box 15"/>
          <p:cNvSpPr txBox="1">
            <a:spLocks noChangeArrowheads="1"/>
          </p:cNvSpPr>
          <p:nvPr/>
        </p:nvSpPr>
        <p:spPr bwMode="auto">
          <a:xfrm>
            <a:off x="3270149" y="3214688"/>
            <a:ext cx="267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erivative </a:t>
            </a: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of Gaussian</a:t>
            </a:r>
          </a:p>
        </p:txBody>
      </p:sp>
      <p:pic>
        <p:nvPicPr>
          <p:cNvPr id="12299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Steve Seitz</a:t>
            </a:r>
            <a:endParaRPr lang="en-US" sz="1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0" name="Conector recto 19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47180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4754563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 smtClean="0"/>
              <a:t>Smoothing with a Gaussian</a:t>
            </a:r>
          </a:p>
        </p:txBody>
      </p:sp>
      <p:sp>
        <p:nvSpPr>
          <p:cNvPr id="116741" name="Text Box 11"/>
          <p:cNvSpPr txBox="1">
            <a:spLocks noChangeArrowheads="1"/>
          </p:cNvSpPr>
          <p:nvPr/>
        </p:nvSpPr>
        <p:spPr bwMode="auto">
          <a:xfrm>
            <a:off x="482600" y="1150937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Recall: parameter </a:t>
            </a:r>
            <a:r>
              <a:rPr lang="el-GR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is the “scale” / “width” / “spread” of the Gaussian kernel, and controls the amount of smoothing.</a:t>
            </a:r>
          </a:p>
        </p:txBody>
      </p:sp>
      <p:pic>
        <p:nvPicPr>
          <p:cNvPr id="116742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47180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395538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5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23590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5630863" y="3016250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Effect </a:t>
            </a:r>
            <a:r>
              <a:rPr lang="en-US" dirty="0"/>
              <a:t>of </a:t>
            </a:r>
            <a:r>
              <a:rPr lang="el-GR" dirty="0"/>
              <a:t>σ</a:t>
            </a:r>
            <a:r>
              <a:rPr lang="en-US" dirty="0"/>
              <a:t> on derivatives </a:t>
            </a:r>
          </a:p>
        </p:txBody>
      </p:sp>
      <p:sp>
        <p:nvSpPr>
          <p:cNvPr id="140292" name="TextBox 10"/>
          <p:cNvSpPr txBox="1">
            <a:spLocks noChangeArrowheads="1"/>
          </p:cNvSpPr>
          <p:nvPr/>
        </p:nvSpPr>
        <p:spPr bwMode="auto">
          <a:xfrm>
            <a:off x="228600" y="4419600"/>
            <a:ext cx="882173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The apparent structures differ depending on Gaussian’s scale parameter.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Larger values: larger scale edges 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detected.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Smaller values: finer features 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detected.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7764" name="TextBox 14"/>
          <p:cNvSpPr txBox="1">
            <a:spLocks noChangeArrowheads="1"/>
          </p:cNvSpPr>
          <p:nvPr/>
        </p:nvSpPr>
        <p:spPr bwMode="auto">
          <a:xfrm>
            <a:off x="3790950" y="3757613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1 pixel</a:t>
            </a:r>
          </a:p>
        </p:txBody>
      </p:sp>
      <p:sp>
        <p:nvSpPr>
          <p:cNvPr id="117765" name="TextBox 15"/>
          <p:cNvSpPr txBox="1">
            <a:spLocks noChangeArrowheads="1"/>
          </p:cNvSpPr>
          <p:nvPr/>
        </p:nvSpPr>
        <p:spPr bwMode="auto">
          <a:xfrm>
            <a:off x="6942138" y="3768725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3 pixels</a:t>
            </a:r>
          </a:p>
        </p:txBody>
      </p:sp>
      <p:pic>
        <p:nvPicPr>
          <p:cNvPr id="12" name="Picture 11" descr="panda_more_smooth_edges_sigma2.jpg"/>
          <p:cNvPicPr>
            <a:picLocks noChangeAspect="1"/>
          </p:cNvPicPr>
          <p:nvPr/>
        </p:nvPicPr>
        <p:blipFill>
          <a:blip r:embed="rId3" cstate="print"/>
          <a:srcRect l="24356" t="13451" r="21236" b="22734"/>
          <a:stretch>
            <a:fillRect/>
          </a:stretch>
        </p:blipFill>
        <p:spPr bwMode="auto">
          <a:xfrm>
            <a:off x="6211888" y="1566863"/>
            <a:ext cx="291465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anda_less_smooth_edges_sigma1.jpg"/>
          <p:cNvPicPr>
            <a:picLocks noChangeAspect="1"/>
          </p:cNvPicPr>
          <p:nvPr/>
        </p:nvPicPr>
        <p:blipFill>
          <a:blip r:embed="rId4" cstate="print"/>
          <a:srcRect l="23827" t="13451" r="21109" b="21819"/>
          <a:stretch>
            <a:fillRect/>
          </a:stretch>
        </p:blipFill>
        <p:spPr bwMode="auto">
          <a:xfrm>
            <a:off x="3076575" y="1530350"/>
            <a:ext cx="29829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13" descr="blurred_sigma1.jpg"/>
          <p:cNvPicPr>
            <a:picLocks noChangeAspect="1"/>
          </p:cNvPicPr>
          <p:nvPr/>
        </p:nvPicPr>
        <p:blipFill>
          <a:blip r:embed="rId5" cstate="print"/>
          <a:srcRect l="12660" t="6389" r="12981" b="12152"/>
          <a:stretch>
            <a:fillRect/>
          </a:stretch>
        </p:blipFill>
        <p:spPr bwMode="auto">
          <a:xfrm>
            <a:off x="-65088" y="1530350"/>
            <a:ext cx="3057526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90600"/>
          </a:xfrm>
        </p:spPr>
        <p:txBody>
          <a:bodyPr/>
          <a:lstStyle/>
          <a:p>
            <a:r>
              <a:rPr lang="en-US" dirty="0" err="1" smtClean="0">
                <a:latin typeface="Arial Narrow" charset="0"/>
              </a:rPr>
              <a:t>Laplacian</a:t>
            </a:r>
            <a:endParaRPr lang="es-ES" dirty="0">
              <a:latin typeface="Arial Narrow" charset="0"/>
            </a:endParaRPr>
          </a:p>
        </p:txBody>
      </p:sp>
      <p:pic>
        <p:nvPicPr>
          <p:cNvPr id="39941" name="Picture 3"/>
          <p:cNvPicPr>
            <a:picLocks noChangeAspect="1"/>
          </p:cNvPicPr>
          <p:nvPr/>
        </p:nvPicPr>
        <p:blipFill>
          <a:blip r:embed="rId4"/>
          <a:srcRect l="21625" t="7819" r="17738" b="10820"/>
          <a:stretch>
            <a:fillRect/>
          </a:stretch>
        </p:blipFill>
        <p:spPr bwMode="auto">
          <a:xfrm>
            <a:off x="485775" y="2249488"/>
            <a:ext cx="2571750" cy="258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l="21625" t="7819" r="17734" b="10817"/>
          <a:stretch>
            <a:fillRect/>
          </a:stretch>
        </p:blipFill>
        <p:spPr bwMode="auto">
          <a:xfrm>
            <a:off x="5597525" y="2281238"/>
            <a:ext cx="2573338" cy="2589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6086" name="Straight Arrow Connector 7"/>
          <p:cNvCxnSpPr>
            <a:cxnSpLocks noChangeShapeType="1"/>
          </p:cNvCxnSpPr>
          <p:nvPr/>
        </p:nvCxnSpPr>
        <p:spPr bwMode="auto">
          <a:xfrm>
            <a:off x="4902200" y="3582988"/>
            <a:ext cx="493713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581400" y="2957513"/>
            <a:ext cx="4846638" cy="1171575"/>
            <a:chOff x="-1308" y="269"/>
            <a:chExt cx="6330" cy="1662"/>
          </a:xfrm>
        </p:grpSpPr>
        <p:graphicFrame>
          <p:nvGraphicFramePr>
            <p:cNvPr id="123911" name="Object 4"/>
            <p:cNvGraphicFramePr>
              <a:graphicFrameLocks noChangeAspect="1"/>
            </p:cNvGraphicFramePr>
            <p:nvPr/>
          </p:nvGraphicFramePr>
          <p:xfrm>
            <a:off x="-1308" y="269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16" name="Photo Editor Photo" r:id="rId6" imgW="2600000" imgH="2638095" progId="MSPhotoEd.3">
                    <p:embed/>
                  </p:oleObj>
                </mc:Choice>
                <mc:Fallback>
                  <p:oleObj name="Photo Editor Photo" r:id="rId6" imgW="2600000" imgH="263809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308" y="269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12" name="Text Box 23"/>
            <p:cNvSpPr txBox="1">
              <a:spLocks noChangeArrowheads="1"/>
            </p:cNvSpPr>
            <p:nvPr/>
          </p:nvSpPr>
          <p:spPr bwMode="auto">
            <a:xfrm>
              <a:off x="4781" y="1161"/>
              <a:ext cx="24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endParaRPr lang="en-US" sz="1800">
                <a:latin typeface="Arial Narrow" charset="0"/>
              </a:endParaRPr>
            </a:p>
          </p:txBody>
        </p:sp>
      </p:grp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892120"/>
              </p:ext>
            </p:extLst>
          </p:nvPr>
        </p:nvGraphicFramePr>
        <p:xfrm>
          <a:off x="533400" y="5486400"/>
          <a:ext cx="3470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7" name="EcuaciÛn" r:id="rId8" imgW="2057400" imgH="457200" progId="Equation.3">
                  <p:embed/>
                </p:oleObj>
              </mc:Choice>
              <mc:Fallback>
                <p:oleObj name="EcuaciÛn" r:id="rId8" imgW="205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86400"/>
                        <a:ext cx="3470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572000" y="5105400"/>
            <a:ext cx="4349750" cy="16319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ca-ES" sz="2000" dirty="0" err="1">
                <a:solidFill>
                  <a:srgbClr val="FF0000"/>
                </a:solidFill>
                <a:latin typeface="Arial Narrow" charset="0"/>
              </a:rPr>
              <a:t>Matlab</a:t>
            </a:r>
            <a:r>
              <a:rPr lang="ca-ES" sz="2000" dirty="0">
                <a:latin typeface="Arial Narrow" charset="0"/>
              </a:rPr>
              <a:t>:</a:t>
            </a:r>
          </a:p>
          <a:p>
            <a:r>
              <a:rPr lang="ca-ES" sz="2000" i="1" dirty="0" smtClean="0">
                <a:latin typeface="Arial Narrow" charset="0"/>
              </a:rPr>
              <a:t>h=</a:t>
            </a:r>
            <a:r>
              <a:rPr lang="ca-ES" sz="2000" i="1" dirty="0" err="1">
                <a:latin typeface="Arial Narrow" charset="0"/>
              </a:rPr>
              <a:t>fspecial</a:t>
            </a:r>
            <a:r>
              <a:rPr lang="ca-ES" sz="2000" i="1" dirty="0">
                <a:latin typeface="Arial Narrow" charset="0"/>
              </a:rPr>
              <a:t>('laplacian',0.2); </a:t>
            </a:r>
          </a:p>
          <a:p>
            <a:r>
              <a:rPr lang="ca-ES" sz="2000" i="1" dirty="0" err="1">
                <a:latin typeface="Arial Narrow" charset="0"/>
              </a:rPr>
              <a:t>imLaplacian</a:t>
            </a:r>
            <a:r>
              <a:rPr lang="ca-ES" sz="2000" i="1" dirty="0">
                <a:latin typeface="Arial Narrow" charset="0"/>
              </a:rPr>
              <a:t>=</a:t>
            </a:r>
            <a:r>
              <a:rPr lang="ca-ES" sz="2000" i="1" dirty="0" err="1">
                <a:latin typeface="Arial Narrow" charset="0"/>
              </a:rPr>
              <a:t>imfilter</a:t>
            </a:r>
            <a:r>
              <a:rPr lang="ca-ES" sz="2000" i="1" dirty="0">
                <a:latin typeface="Arial Narrow" charset="0"/>
              </a:rPr>
              <a:t>(</a:t>
            </a:r>
            <a:r>
              <a:rPr lang="ca-ES" sz="2000" i="1" dirty="0" err="1">
                <a:latin typeface="Arial Narrow" charset="0"/>
              </a:rPr>
              <a:t>im</a:t>
            </a:r>
            <a:r>
              <a:rPr lang="ca-ES" sz="2000" i="1" dirty="0" err="1" smtClean="0">
                <a:latin typeface="Arial Narrow" charset="0"/>
              </a:rPr>
              <a:t>,h</a:t>
            </a:r>
            <a:r>
              <a:rPr lang="ca-ES" sz="2000" i="1" dirty="0" smtClean="0">
                <a:latin typeface="Arial Narrow" charset="0"/>
              </a:rPr>
              <a:t>)</a:t>
            </a:r>
            <a:r>
              <a:rPr lang="ca-ES" sz="2000" i="1" dirty="0">
                <a:latin typeface="Arial Narrow" charset="0"/>
              </a:rPr>
              <a:t>; % </a:t>
            </a:r>
            <a:r>
              <a:rPr lang="ca-ES" sz="2000" i="1" dirty="0" smtClean="0">
                <a:latin typeface="Arial Narrow" charset="0"/>
              </a:rPr>
              <a:t>or:</a:t>
            </a:r>
            <a:endParaRPr lang="ca-ES" sz="2000" i="1" dirty="0">
              <a:latin typeface="Arial Narrow" charset="0"/>
            </a:endParaRPr>
          </a:p>
          <a:p>
            <a:endParaRPr lang="ca-ES" sz="2000" i="1" dirty="0">
              <a:latin typeface="Arial Narrow" charset="0"/>
            </a:endParaRPr>
          </a:p>
          <a:p>
            <a:r>
              <a:rPr lang="ca-ES" sz="2000" i="1" dirty="0" err="1">
                <a:latin typeface="Arial Narrow" charset="0"/>
              </a:rPr>
              <a:t>imLaplacian</a:t>
            </a:r>
            <a:r>
              <a:rPr lang="ca-ES" sz="2000" i="1" dirty="0">
                <a:latin typeface="Arial Narrow" charset="0"/>
              </a:rPr>
              <a:t>=conv2(</a:t>
            </a:r>
            <a:r>
              <a:rPr lang="ca-ES" sz="2000" i="1" dirty="0" err="1">
                <a:latin typeface="Arial Narrow" charset="0"/>
              </a:rPr>
              <a:t>im</a:t>
            </a:r>
            <a:r>
              <a:rPr lang="ca-ES" sz="2000" i="1" dirty="0" err="1" smtClean="0">
                <a:latin typeface="Arial Narrow" charset="0"/>
              </a:rPr>
              <a:t>,h</a:t>
            </a:r>
            <a:r>
              <a:rPr lang="ca-ES" sz="2000" i="1" dirty="0" smtClean="0">
                <a:latin typeface="Arial Narrow" charset="0"/>
              </a:rPr>
              <a:t>)</a:t>
            </a:r>
            <a:endParaRPr lang="ca-ES" sz="2000" i="1" dirty="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4263526" y="96948"/>
            <a:ext cx="3280273" cy="250524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35DC0270-D369-DF4D-B5BF-539C563BB766}" type="slidenum">
              <a:rPr lang="es-ES" sz="1000">
                <a:solidFill>
                  <a:srgbClr val="003399"/>
                </a:solidFill>
                <a:latin typeface="Arial Narrow" charset="0"/>
              </a:rPr>
              <a:pPr eaLnBrk="1" hangingPunct="1"/>
              <a:t>35</a:t>
            </a:fld>
            <a:endParaRPr lang="es-ES" sz="1000">
              <a:solidFill>
                <a:srgbClr val="003399"/>
              </a:solidFill>
              <a:latin typeface="Arial Narrow" charset="0"/>
            </a:endParaRPr>
          </a:p>
        </p:txBody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228600" y="5181600"/>
            <a:ext cx="86502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600" dirty="0" smtClean="0">
                <a:latin typeface="Arial Narrow" charset="0"/>
              </a:rPr>
              <a:t>					</a:t>
            </a:r>
            <a:r>
              <a:rPr lang="ca-ES" sz="1600" dirty="0" err="1" smtClean="0">
                <a:latin typeface="Arial Narrow" charset="0"/>
              </a:rPr>
              <a:t>Using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different</a:t>
            </a:r>
            <a:r>
              <a:rPr lang="ca-ES" sz="1600" dirty="0" smtClean="0">
                <a:latin typeface="Arial Narrow" charset="0"/>
              </a:rPr>
              <a:t> sigma </a:t>
            </a:r>
            <a:r>
              <a:rPr lang="ca-ES" sz="1600" dirty="0" err="1" smtClean="0">
                <a:latin typeface="Arial Narrow" charset="0"/>
              </a:rPr>
              <a:t>values</a:t>
            </a:r>
            <a:r>
              <a:rPr lang="ca-ES" sz="1600" dirty="0" smtClean="0">
                <a:latin typeface="Arial Narrow" charset="0"/>
              </a:rPr>
              <a:t>.</a:t>
            </a:r>
          </a:p>
          <a:p>
            <a:pPr eaLnBrk="1" hangingPunct="1"/>
            <a:endParaRPr lang="ca-ES" sz="1600" dirty="0" smtClean="0">
              <a:latin typeface="Arial Narrow" charset="0"/>
            </a:endParaRPr>
          </a:p>
          <a:p>
            <a:pPr eaLnBrk="1" hangingPunct="1"/>
            <a:r>
              <a:rPr lang="ca-ES" sz="1600" dirty="0" err="1" smtClean="0">
                <a:latin typeface="Arial Narrow" charset="0"/>
              </a:rPr>
              <a:t>Why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edges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obtained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by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the</a:t>
            </a:r>
            <a:r>
              <a:rPr lang="ca-ES" sz="1600" dirty="0" smtClean="0">
                <a:latin typeface="Arial Narrow" charset="0"/>
              </a:rPr>
              <a:t> zero-</a:t>
            </a:r>
            <a:r>
              <a:rPr lang="ca-ES" sz="1600" dirty="0" err="1" smtClean="0">
                <a:latin typeface="Arial Narrow" charset="0"/>
              </a:rPr>
              <a:t>crossing</a:t>
            </a:r>
            <a:r>
              <a:rPr lang="ca-ES" sz="1600" dirty="0" smtClean="0">
                <a:latin typeface="Arial Narrow" charset="0"/>
              </a:rPr>
              <a:t> of </a:t>
            </a:r>
            <a:r>
              <a:rPr lang="ca-ES" sz="1600" dirty="0" err="1" smtClean="0">
                <a:latin typeface="Arial Narrow" charset="0"/>
              </a:rPr>
              <a:t>the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Laplacian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map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assure</a:t>
            </a:r>
            <a:r>
              <a:rPr lang="ca-ES" sz="1600" dirty="0" smtClean="0">
                <a:latin typeface="Arial Narrow" charset="0"/>
              </a:rPr>
              <a:t> to be </a:t>
            </a:r>
            <a:r>
              <a:rPr lang="ca-ES" sz="1600" dirty="0" err="1" smtClean="0">
                <a:latin typeface="Arial Narrow" charset="0"/>
              </a:rPr>
              <a:t>continuous</a:t>
            </a:r>
            <a:r>
              <a:rPr lang="ca-ES" sz="1600" dirty="0" smtClean="0">
                <a:latin typeface="Arial Narrow" charset="0"/>
              </a:rPr>
              <a:t>?</a:t>
            </a:r>
          </a:p>
          <a:p>
            <a:pPr eaLnBrk="1" hangingPunct="1"/>
            <a:endParaRPr lang="ca-ES" sz="1600" dirty="0">
              <a:latin typeface="Arial Narrow" charset="0"/>
            </a:endParaRPr>
          </a:p>
          <a:p>
            <a:pPr eaLnBrk="1" hangingPunct="1"/>
            <a:r>
              <a:rPr lang="ca-ES" sz="1600" dirty="0" err="1" smtClean="0">
                <a:latin typeface="Arial Narrow" charset="0"/>
              </a:rPr>
              <a:t>Although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the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Laplacian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operator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convolved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with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the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image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leads</a:t>
            </a:r>
            <a:r>
              <a:rPr lang="ca-ES" sz="1600" dirty="0" smtClean="0">
                <a:latin typeface="Arial Narrow" charset="0"/>
              </a:rPr>
              <a:t> to </a:t>
            </a:r>
            <a:r>
              <a:rPr lang="ca-ES" sz="1600" dirty="0" err="1" smtClean="0">
                <a:latin typeface="Arial Narrow" charset="0"/>
              </a:rPr>
              <a:t>contours</a:t>
            </a:r>
            <a:r>
              <a:rPr lang="ca-ES" sz="1600" dirty="0" smtClean="0">
                <a:latin typeface="Arial Narrow" charset="0"/>
              </a:rPr>
              <a:t>, </a:t>
            </a:r>
            <a:r>
              <a:rPr lang="ca-ES" sz="1600" dirty="0" err="1" smtClean="0">
                <a:latin typeface="Arial Narrow" charset="0"/>
              </a:rPr>
              <a:t>they</a:t>
            </a:r>
            <a:r>
              <a:rPr lang="ca-ES" sz="1600" dirty="0" smtClean="0">
                <a:latin typeface="Arial Narrow" charset="0"/>
              </a:rPr>
              <a:t> can be  </a:t>
            </a:r>
            <a:r>
              <a:rPr lang="ca-ES" sz="1600" dirty="0" err="1" smtClean="0">
                <a:latin typeface="Arial Narrow" charset="0"/>
              </a:rPr>
              <a:t>too</a:t>
            </a:r>
            <a:r>
              <a:rPr lang="ca-ES" sz="1600" dirty="0" smtClean="0">
                <a:latin typeface="Arial Narrow" charset="0"/>
              </a:rPr>
              <a:t> </a:t>
            </a:r>
            <a:r>
              <a:rPr lang="ca-ES" sz="1600" dirty="0" err="1" smtClean="0">
                <a:latin typeface="Arial Narrow" charset="0"/>
              </a:rPr>
              <a:t>much</a:t>
            </a:r>
            <a:r>
              <a:rPr lang="ca-ES" sz="1600" dirty="0" smtClean="0">
                <a:latin typeface="Arial Narrow" charset="0"/>
              </a:rPr>
              <a:t> (</a:t>
            </a:r>
            <a:r>
              <a:rPr lang="ca-ES" sz="1600" dirty="0" err="1" smtClean="0">
                <a:latin typeface="Arial Narrow" charset="0"/>
              </a:rPr>
              <a:t>depends</a:t>
            </a:r>
            <a:r>
              <a:rPr lang="ca-ES" sz="1600" dirty="0" smtClean="0">
                <a:latin typeface="Arial Narrow" charset="0"/>
              </a:rPr>
              <a:t> on sigma).</a:t>
            </a:r>
            <a:endParaRPr lang="en-GB" sz="1600" baseline="-25000" dirty="0">
              <a:latin typeface="Arial Narrow" charset="0"/>
            </a:endParaRPr>
          </a:p>
        </p:txBody>
      </p:sp>
      <p:pic>
        <p:nvPicPr>
          <p:cNvPr id="68613" name="Picture 7" descr="cl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90800"/>
            <a:ext cx="1954213" cy="1954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4" name="Picture 9" descr="cln1lo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371600"/>
            <a:ext cx="1890713" cy="189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5" name="Picture 11" descr="cln1zer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447800"/>
            <a:ext cx="1890713" cy="189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6" name="Picture 13" descr="cln1zer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1216" y="3352800"/>
            <a:ext cx="1867933" cy="186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7" name="Picture 15" descr="cln1log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20116" y="3362325"/>
            <a:ext cx="1867933" cy="186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1447800" y="0"/>
            <a:ext cx="4114800" cy="329184"/>
          </a:xfrm>
        </p:spPr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dirty="0" smtClean="0">
                <a:ea typeface="+mn-ea"/>
                <a:cs typeface="+mn-cs"/>
              </a:rPr>
              <a:t>Petia </a:t>
            </a:r>
            <a:r>
              <a:rPr lang="en-US" b="1" kern="1200" dirty="0" err="1" smtClean="0">
                <a:ea typeface="+mn-ea"/>
                <a:cs typeface="+mn-cs"/>
              </a:rPr>
              <a:t>Ivanova</a:t>
            </a:r>
            <a:r>
              <a:rPr lang="en-US" b="1" kern="1200" dirty="0" smtClean="0">
                <a:ea typeface="+mn-ea"/>
                <a:cs typeface="+mn-cs"/>
              </a:rPr>
              <a:t> Radeva</a:t>
            </a:r>
            <a:endParaRPr lang="en-US" b="1" kern="1200" dirty="0">
              <a:ea typeface="+mn-ea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5150" y="45720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Laplacian</a:t>
            </a:r>
            <a:r>
              <a:rPr lang="en-US" dirty="0" smtClean="0"/>
              <a:t> and zero-crossings</a:t>
            </a:r>
          </a:p>
        </p:txBody>
      </p:sp>
    </p:spTree>
    <p:extLst>
      <p:ext uri="{BB962C8B-B14F-4D97-AF65-F5344CB8AC3E}">
        <p14:creationId xmlns:p14="http://schemas.microsoft.com/office/powerpoint/2010/main" val="30308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1" descr="tree116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7088" y="3830638"/>
            <a:ext cx="2811462" cy="22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2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z="4000" smtClean="0"/>
              <a:t>So, what scale to choose?</a:t>
            </a:r>
          </a:p>
        </p:txBody>
      </p:sp>
      <p:sp>
        <p:nvSpPr>
          <p:cNvPr id="118788" name="Content Placeholder 5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839788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It depends what we’re looking for.</a:t>
            </a:r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336550" y="1603375"/>
            <a:ext cx="1851025" cy="4332288"/>
            <a:chOff x="110036" y="1785915"/>
            <a:chExt cx="2567913" cy="6011257"/>
          </a:xfrm>
        </p:grpSpPr>
        <p:pic>
          <p:nvPicPr>
            <p:cNvPr id="118794" name="Picture 9" descr="flame%20birch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036" y="3733827"/>
              <a:ext cx="2563288" cy="192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17414" y="1785915"/>
              <a:ext cx="2560535" cy="6011257"/>
              <a:chOff x="117414" y="1785915"/>
              <a:chExt cx="2560535" cy="6011257"/>
            </a:xfrm>
          </p:grpSpPr>
          <p:pic>
            <p:nvPicPr>
              <p:cNvPr id="118796" name="Picture 5" descr="vista-wallpaper-knot-in-the-woo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7414" y="1785915"/>
                <a:ext cx="2560535" cy="1920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797" name="Picture 11" descr="wood-grain-cherry_~009616I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7414" y="5692806"/>
                <a:ext cx="2555910" cy="2104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8790" name="Picture 15" descr="Seattle-Capitol-Hill-Conifer-Tree-Trunk-33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3350" y="1530350"/>
            <a:ext cx="215423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17" descr="forest_lake_park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4350" y="1457325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19" descr="1418999359_c0ede26c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54850" y="3319463"/>
            <a:ext cx="1971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/>
          <p:cNvSpPr txBox="1"/>
          <p:nvPr/>
        </p:nvSpPr>
        <p:spPr>
          <a:xfrm>
            <a:off x="685800" y="5934670"/>
            <a:ext cx="5415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previous knowledge about the right scale.</a:t>
            </a:r>
          </a:p>
          <a:p>
            <a:endParaRPr lang="en-US" dirty="0" smtClean="0"/>
          </a:p>
          <a:p>
            <a:r>
              <a:rPr lang="en-US" dirty="0" smtClean="0"/>
              <a:t>Or manage different scales. How?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Gradients -&gt; edges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Primary edge detection steps: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endParaRPr lang="en-US" sz="2800" dirty="0" smtClean="0"/>
          </a:p>
          <a:p>
            <a:pPr marL="514350" indent="-514350" eaLnBrk="1" hangingPunct="1">
              <a:lnSpc>
                <a:spcPct val="90000"/>
              </a:lnSpc>
              <a:spcAft>
                <a:spcPts val="600"/>
              </a:spcAft>
              <a:buFontTx/>
              <a:buAutoNum type="arabicPeriod"/>
            </a:pPr>
            <a:r>
              <a:rPr lang="en-US" sz="2800" dirty="0" smtClean="0"/>
              <a:t>Smoothing: suppress noise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(e.g. by applying a Gaussian filter)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2. Edge enhancement: filter for contrast detection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(e.g. applying a </a:t>
            </a:r>
            <a:r>
              <a:rPr lang="en-US" dirty="0" err="1" smtClean="0"/>
              <a:t>Sobel</a:t>
            </a:r>
            <a:r>
              <a:rPr lang="en-US" dirty="0" smtClean="0"/>
              <a:t> mask)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3. Edge localization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Determine which local maxima from filter output are actually edges vs. noise (from which value of the edges)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</a:pPr>
            <a:r>
              <a:rPr lang="en-US" b="1" dirty="0" err="1" smtClean="0"/>
              <a:t>Binarization</a:t>
            </a:r>
            <a:r>
              <a:rPr lang="en-US" b="1" dirty="0" smtClean="0"/>
              <a:t> (</a:t>
            </a:r>
            <a:r>
              <a:rPr lang="en-US" b="1" dirty="0" err="1" smtClean="0"/>
              <a:t>thresholding</a:t>
            </a:r>
            <a:r>
              <a:rPr lang="en-US" b="1" dirty="0" smtClean="0"/>
              <a:t>)</a:t>
            </a:r>
            <a:r>
              <a:rPr lang="en-US" dirty="0" smtClean="0"/>
              <a:t>: all pixels higher than a threshold put to 1, lower than the threshold put to 0. </a:t>
            </a:r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5180730" y="106680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0493" y="99060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Original image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903930"/>
            <a:ext cx="7442200" cy="59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990600" y="953272"/>
            <a:ext cx="7542212" cy="590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5334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 magnitude image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800" dirty="0" smtClean="0"/>
              <a:t>Recall: 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525963"/>
          </a:xfrm>
        </p:spPr>
        <p:txBody>
          <a:bodyPr/>
          <a:lstStyle/>
          <a:p>
            <a:r>
              <a:rPr lang="en-US" sz="2800" dirty="0" smtClean="0"/>
              <a:t>Compute a function of the local neighborhood at each pixel in the image</a:t>
            </a:r>
          </a:p>
          <a:p>
            <a:pPr lvl="1"/>
            <a:r>
              <a:rPr lang="en-US" sz="2400" dirty="0" smtClean="0"/>
              <a:t>Function specified by a “filter” or mask saying how to combine values from neighbors.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smtClean="0"/>
              <a:t>Uses of filtering:</a:t>
            </a:r>
          </a:p>
          <a:p>
            <a:pPr lvl="1"/>
            <a:r>
              <a:rPr lang="en-US" sz="2400" dirty="0" smtClean="0"/>
              <a:t>Enhance an image (</a:t>
            </a:r>
            <a:r>
              <a:rPr lang="en-US" sz="2400" dirty="0" err="1" smtClean="0"/>
              <a:t>denoise</a:t>
            </a:r>
            <a:r>
              <a:rPr lang="en-US" sz="2400" dirty="0" smtClean="0"/>
              <a:t>, resize, etc)</a:t>
            </a:r>
          </a:p>
          <a:p>
            <a:pPr lvl="1"/>
            <a:r>
              <a:rPr lang="en-US" sz="2400" dirty="0" smtClean="0"/>
              <a:t>Extract information (texture, edges, etc)</a:t>
            </a:r>
          </a:p>
          <a:p>
            <a:pPr lvl="1"/>
            <a:r>
              <a:rPr lang="en-US" sz="2400" dirty="0" smtClean="0"/>
              <a:t>Detect patterns (template matching)</a:t>
            </a:r>
          </a:p>
          <a:p>
            <a:pPr lvl="1"/>
            <a:endParaRPr lang="en-US" sz="2400" dirty="0" smtClean="0"/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Adapted from Derek Hoiem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152400"/>
            <a:ext cx="8990012" cy="838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 smtClean="0"/>
              <a:t>Thresholding</a:t>
            </a:r>
            <a:r>
              <a:rPr lang="en-US" dirty="0" smtClean="0"/>
              <a:t>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957273"/>
            <a:ext cx="7375525" cy="590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964893"/>
            <a:ext cx="7366000" cy="589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 smtClean="0"/>
              <a:t>Thresholding</a:t>
            </a:r>
            <a:r>
              <a:rPr lang="en-US" dirty="0" smtClean="0"/>
              <a:t>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896310"/>
            <a:ext cx="7451725" cy="59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4"/>
            <a:ext cx="7772400" cy="5311775"/>
          </a:xfrm>
        </p:spPr>
        <p:txBody>
          <a:bodyPr>
            <a:normAutofit fontScale="850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endParaRPr lang="en-US" sz="2400" b="1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838200" lvl="1" indent="-381000">
              <a:spcBef>
                <a:spcPts val="1200"/>
              </a:spcBef>
            </a:pPr>
            <a:endParaRPr lang="en-US" sz="2400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MATLAB:  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772400" cy="8382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mtClean="0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10400" y="6553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7772400" cy="8382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norm of the gradient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7772400" cy="8382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8382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46238"/>
            <a:ext cx="182562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5229225" y="2552700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838200"/>
          </a:xfrm>
        </p:spPr>
        <p:txBody>
          <a:bodyPr/>
          <a:lstStyle/>
          <a:p>
            <a:r>
              <a:rPr lang="en-US" dirty="0" smtClean="0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029200"/>
            <a:ext cx="7772400" cy="114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 smtClean="0"/>
              <a:t>Check if pixel is local maximum along gradient direction, select single max across width of the edge</a:t>
            </a:r>
          </a:p>
          <a:p>
            <a:pPr lvl="1"/>
            <a:endParaRPr lang="en-US" dirty="0" smtClean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07" y="152400"/>
            <a:ext cx="7772400" cy="8382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 smtClean="0"/>
              <a:t>Use a high threshold to start edge curves, and a low threshold to continue them.</a:t>
            </a:r>
            <a:endParaRPr lang="en-US" sz="2800" b="1" dirty="0" smtClean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7308850" y="6553200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</a:t>
            </a:r>
            <a:r>
              <a: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Steve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Seitz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 smtClean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 smtClean="0"/>
              <a:t>Goal</a:t>
            </a:r>
            <a:r>
              <a:rPr lang="en-US" sz="2400" dirty="0" smtClean="0"/>
              <a:t>: map image from 2d array of pixels to a set of curves or line segments or contours.</a:t>
            </a:r>
          </a:p>
          <a:p>
            <a:r>
              <a:rPr lang="en-US" sz="2400" b="1" dirty="0" smtClean="0"/>
              <a:t>Why?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Main idea</a:t>
            </a:r>
            <a:r>
              <a:rPr lang="en-US" sz="2400" dirty="0" smtClean="0"/>
              <a:t>: look for strong gradients, post-process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Bitmap Image" r:id="rId4" imgW="2161905" imgH="2324424" progId="PBrush">
                  <p:embed/>
                </p:oleObj>
              </mc:Choice>
              <mc:Fallback>
                <p:oleObj name="Bitmap Image" r:id="rId4" imgW="2161905" imgH="2324424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Figure from J. Shotton et al., PAMI 2007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2004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829050"/>
            <a:ext cx="2592388" cy="2740025"/>
            <a:chOff x="144" y="2412"/>
            <a:chExt cx="1633" cy="1726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438" y="3696"/>
              <a:ext cx="11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829050"/>
            <a:ext cx="2592388" cy="2740025"/>
            <a:chOff x="2064" y="2412"/>
            <a:chExt cx="1633" cy="1726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45" y="3696"/>
              <a:ext cx="107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829050"/>
            <a:ext cx="2590800" cy="2435225"/>
            <a:chOff x="3984" y="2412"/>
            <a:chExt cx="1632" cy="1534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4043" y="3696"/>
              <a:ext cx="15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19514" y="27432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pic>
        <p:nvPicPr>
          <p:cNvPr id="133133" name="Picture 6"/>
          <p:cNvPicPr>
            <a:picLocks noChangeAspect="1" noChangeArrowheads="1"/>
          </p:cNvPicPr>
          <p:nvPr/>
        </p:nvPicPr>
        <p:blipFill>
          <a:blip r:embed="rId3" cstate="print"/>
          <a:srcRect l="34021" t="32425" r="11610" b="41121"/>
          <a:stretch>
            <a:fillRect/>
          </a:stretch>
        </p:blipFill>
        <p:spPr bwMode="auto">
          <a:xfrm rot="5400000">
            <a:off x="80434" y="2205567"/>
            <a:ext cx="29633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4" name="Text Box 7"/>
          <p:cNvSpPr txBox="1">
            <a:spLocks noChangeArrowheads="1"/>
          </p:cNvSpPr>
          <p:nvPr/>
        </p:nvSpPr>
        <p:spPr bwMode="auto">
          <a:xfrm>
            <a:off x="619126" y="4708525"/>
            <a:ext cx="1819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high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(strong edges)</a:t>
            </a:r>
          </a:p>
        </p:txBody>
      </p:sp>
      <p:pic>
        <p:nvPicPr>
          <p:cNvPr id="133131" name="Picture 9"/>
          <p:cNvPicPr>
            <a:picLocks noChangeAspect="1" noChangeArrowheads="1"/>
          </p:cNvPicPr>
          <p:nvPr/>
        </p:nvPicPr>
        <p:blipFill>
          <a:blip r:embed="rId4" cstate="print"/>
          <a:srcRect l="30617" t="32394" r="14074" b="41151"/>
          <a:stretch>
            <a:fillRect/>
          </a:stretch>
        </p:blipFill>
        <p:spPr bwMode="auto">
          <a:xfrm rot="5400000">
            <a:off x="3128431" y="2205570"/>
            <a:ext cx="296333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2" name="Text Box 10"/>
          <p:cNvSpPr txBox="1">
            <a:spLocks noChangeArrowheads="1"/>
          </p:cNvSpPr>
          <p:nvPr/>
        </p:nvSpPr>
        <p:spPr bwMode="auto">
          <a:xfrm>
            <a:off x="3646489" y="4708525"/>
            <a:ext cx="170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low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(weak edges)</a:t>
            </a:r>
          </a:p>
        </p:txBody>
      </p:sp>
      <p:pic>
        <p:nvPicPr>
          <p:cNvPr id="133129" name="Picture 12"/>
          <p:cNvPicPr>
            <a:picLocks noChangeAspect="1" noChangeArrowheads="1"/>
          </p:cNvPicPr>
          <p:nvPr/>
        </p:nvPicPr>
        <p:blipFill>
          <a:blip r:embed="rId5" cstate="print"/>
          <a:srcRect l="29445" t="32322" r="13258" b="41207"/>
          <a:stretch>
            <a:fillRect/>
          </a:stretch>
        </p:blipFill>
        <p:spPr bwMode="auto">
          <a:xfrm rot="5400000">
            <a:off x="6138334" y="2167468"/>
            <a:ext cx="30395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0" name="Text Box 13"/>
          <p:cNvSpPr txBox="1">
            <a:spLocks noChangeArrowheads="1"/>
          </p:cNvSpPr>
          <p:nvPr/>
        </p:nvSpPr>
        <p:spPr bwMode="auto">
          <a:xfrm>
            <a:off x="6342064" y="4708525"/>
            <a:ext cx="2441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hysteresis threshold</a:t>
            </a:r>
          </a:p>
        </p:txBody>
      </p: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smtClean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4"/>
            <a:ext cx="7772400" cy="5006975"/>
          </a:xfrm>
        </p:spPr>
        <p:txBody>
          <a:bodyPr>
            <a:normAutofit fontScale="92500" lnSpcReduction="10000"/>
          </a:bodyPr>
          <a:lstStyle/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914400" lvl="1" indent="-4572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MATLAB:  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229600" cy="1362075"/>
          </a:xfrm>
        </p:spPr>
        <p:txBody>
          <a:bodyPr/>
          <a:lstStyle/>
          <a:p>
            <a:r>
              <a:rPr lang="ca-ES" dirty="0" err="1" smtClean="0">
                <a:latin typeface="Arial Narrow" charset="0"/>
              </a:rPr>
              <a:t>Exercices</a:t>
            </a:r>
            <a:r>
              <a:rPr lang="ca-ES" dirty="0" smtClean="0">
                <a:latin typeface="Arial Narrow" charset="0"/>
              </a:rPr>
              <a:t> </a:t>
            </a:r>
            <a:r>
              <a:rPr lang="ca-ES" dirty="0">
                <a:latin typeface="Arial Narrow" charset="0"/>
              </a:rPr>
              <a:t>(</a:t>
            </a:r>
            <a:r>
              <a:rPr lang="ca-ES" dirty="0" err="1" smtClean="0">
                <a:latin typeface="Arial Narrow" charset="0"/>
              </a:rPr>
              <a:t>comparison</a:t>
            </a:r>
            <a:r>
              <a:rPr lang="ca-ES" dirty="0" smtClean="0">
                <a:latin typeface="Arial Narrow" charset="0"/>
              </a:rPr>
              <a:t>)</a:t>
            </a:r>
            <a:endParaRPr lang="ca-ES" dirty="0">
              <a:latin typeface="Arial Narrow" charset="0"/>
            </a:endParaRP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266825"/>
            <a:ext cx="7772400" cy="428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a-ES" sz="2000" dirty="0" err="1" smtClean="0">
                <a:latin typeface="Arial Narrow" charset="0"/>
              </a:rPr>
              <a:t>Determine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the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operator</a:t>
            </a:r>
            <a:r>
              <a:rPr lang="ca-ES" sz="2000" dirty="0" smtClean="0">
                <a:latin typeface="Arial Narrow" charset="0"/>
              </a:rPr>
              <a:t> </a:t>
            </a:r>
            <a:r>
              <a:rPr lang="ca-ES" sz="2000" dirty="0" err="1" smtClean="0">
                <a:latin typeface="Arial Narrow" charset="0"/>
              </a:rPr>
              <a:t>applied</a:t>
            </a:r>
            <a:r>
              <a:rPr lang="ca-ES" sz="2000" dirty="0" smtClean="0">
                <a:latin typeface="Arial Narrow" charset="0"/>
              </a:rPr>
              <a:t>:</a:t>
            </a:r>
            <a:endParaRPr lang="ca-ES" sz="2000" dirty="0">
              <a:latin typeface="Arial Narrow" charset="0"/>
            </a:endParaRPr>
          </a:p>
        </p:txBody>
      </p:sp>
      <p:pic>
        <p:nvPicPr>
          <p:cNvPr id="76804" name="Picture 4" descr="Pelota"/>
          <p:cNvPicPr>
            <a:picLocks noChangeAspect="1" noChangeArrowheads="1"/>
          </p:cNvPicPr>
          <p:nvPr/>
        </p:nvPicPr>
        <p:blipFill rotWithShape="1">
          <a:blip r:embed="rId3"/>
          <a:srcRect r="22400"/>
          <a:stretch/>
        </p:blipFill>
        <p:spPr bwMode="auto">
          <a:xfrm>
            <a:off x="85725" y="1771650"/>
            <a:ext cx="1542337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805" name="Picture 5" descr="prewitt_x"/>
          <p:cNvPicPr>
            <a:picLocks noChangeAspect="1" noChangeArrowheads="1"/>
          </p:cNvPicPr>
          <p:nvPr/>
        </p:nvPicPr>
        <p:blipFill>
          <a:blip r:embed="rId4"/>
          <a:srcRect l="20573" t="7465" r="17578" b="10764"/>
          <a:stretch>
            <a:fillRect/>
          </a:stretch>
        </p:blipFill>
        <p:spPr bwMode="auto">
          <a:xfrm>
            <a:off x="3581400" y="1828800"/>
            <a:ext cx="1544638" cy="153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806" name="Picture 6" descr="sobel_x"/>
          <p:cNvPicPr>
            <a:picLocks noChangeAspect="1" noChangeArrowheads="1"/>
          </p:cNvPicPr>
          <p:nvPr/>
        </p:nvPicPr>
        <p:blipFill>
          <a:blip r:embed="rId5"/>
          <a:srcRect l="21094" t="7292" r="17839" b="11806"/>
          <a:stretch>
            <a:fillRect/>
          </a:stretch>
        </p:blipFill>
        <p:spPr bwMode="auto">
          <a:xfrm>
            <a:off x="1625600" y="3600450"/>
            <a:ext cx="151447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807" name="Picture 7" descr="laplacian"/>
          <p:cNvPicPr>
            <a:picLocks noChangeAspect="1" noChangeArrowheads="1"/>
          </p:cNvPicPr>
          <p:nvPr/>
        </p:nvPicPr>
        <p:blipFill>
          <a:blip r:embed="rId6"/>
          <a:srcRect l="20964" t="7118" r="17839" b="11458"/>
          <a:stretch>
            <a:fillRect/>
          </a:stretch>
        </p:blipFill>
        <p:spPr bwMode="auto">
          <a:xfrm>
            <a:off x="5273675" y="3594100"/>
            <a:ext cx="1504950" cy="150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6618" name="Text Box 10"/>
          <p:cNvSpPr txBox="1">
            <a:spLocks noChangeArrowheads="1"/>
          </p:cNvSpPr>
          <p:nvPr/>
        </p:nvSpPr>
        <p:spPr bwMode="auto">
          <a:xfrm>
            <a:off x="3352800" y="3429000"/>
            <a:ext cx="1925638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Prewit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 smtClean="0">
                <a:latin typeface="Arial Narrow" charset="0"/>
              </a:rPr>
              <a:t>with</a:t>
            </a:r>
            <a:r>
              <a:rPr lang="ca-ES" sz="1200" b="1" dirty="0" smtClean="0">
                <a:latin typeface="Arial Narrow" charset="0"/>
              </a:rPr>
              <a:t> a </a:t>
            </a:r>
            <a:r>
              <a:rPr lang="ca-ES" sz="1200" b="1" dirty="0" err="1" smtClean="0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fr-FR" sz="1100" dirty="0" err="1">
                <a:latin typeface="Arial Narrow" charset="0"/>
              </a:rPr>
              <a:t>mask</a:t>
            </a:r>
            <a:r>
              <a:rPr lang="fr-FR" sz="1100" dirty="0">
                <a:latin typeface="Arial Narrow" charset="0"/>
              </a:rPr>
              <a:t>=[[-1, 0, 1];[-1, 0, 1];[-1, 0,1]];</a:t>
            </a:r>
          </a:p>
          <a:p>
            <a:pPr eaLnBrk="1" hangingPunct="1"/>
            <a:r>
              <a:rPr lang="fr-FR" sz="1100" dirty="0" err="1">
                <a:latin typeface="Arial Narrow" charset="0"/>
              </a:rPr>
              <a:t>imP</a:t>
            </a:r>
            <a:r>
              <a:rPr lang="fr-FR" sz="1100" dirty="0">
                <a:latin typeface="Arial Narrow" charset="0"/>
              </a:rPr>
              <a:t>=conv2(double(</a:t>
            </a:r>
            <a:r>
              <a:rPr lang="fr-FR" sz="1100" dirty="0" err="1">
                <a:latin typeface="Arial Narrow" charset="0"/>
              </a:rPr>
              <a:t>im</a:t>
            </a:r>
            <a:r>
              <a:rPr lang="fr-FR" sz="1100" dirty="0">
                <a:latin typeface="Arial Narrow" charset="0"/>
              </a:rPr>
              <a:t>),</a:t>
            </a:r>
            <a:r>
              <a:rPr lang="fr-FR" sz="1100" dirty="0" err="1">
                <a:latin typeface="Arial Narrow" charset="0"/>
              </a:rPr>
              <a:t>mask</a:t>
            </a:r>
            <a:r>
              <a:rPr lang="fr-FR" sz="1100" dirty="0">
                <a:latin typeface="Arial Narrow" charset="0"/>
              </a:rPr>
              <a:t>);</a:t>
            </a:r>
            <a:endParaRPr lang="ca-ES" sz="1100" dirty="0">
              <a:latin typeface="Arial Narrow" charset="0"/>
            </a:endParaRPr>
          </a:p>
          <a:p>
            <a:pPr eaLnBrk="1" hangingPunct="1"/>
            <a:r>
              <a:rPr lang="fr-FR" sz="1100" dirty="0" err="1">
                <a:latin typeface="Arial Narrow" charset="0"/>
              </a:rPr>
              <a:t>imshow</a:t>
            </a:r>
            <a:r>
              <a:rPr lang="fr-FR" sz="1100" dirty="0">
                <a:latin typeface="Arial Narrow" charset="0"/>
              </a:rPr>
              <a:t>(</a:t>
            </a:r>
            <a:r>
              <a:rPr lang="fr-FR" sz="1100" dirty="0" err="1">
                <a:latin typeface="Arial Narrow" charset="0"/>
              </a:rPr>
              <a:t>imP</a:t>
            </a:r>
            <a:r>
              <a:rPr lang="fr-FR" sz="1100" dirty="0">
                <a:latin typeface="Arial Narrow" charset="0"/>
              </a:rPr>
              <a:t>,[]);</a:t>
            </a:r>
            <a:endParaRPr lang="ca-ES" sz="1100" dirty="0">
              <a:latin typeface="Arial Narrow" charset="0"/>
            </a:endParaRPr>
          </a:p>
        </p:txBody>
      </p:sp>
      <p:sp>
        <p:nvSpPr>
          <p:cNvPr id="196619" name="Text Box 11"/>
          <p:cNvSpPr txBox="1">
            <a:spLocks noChangeArrowheads="1"/>
          </p:cNvSpPr>
          <p:nvPr/>
        </p:nvSpPr>
        <p:spPr bwMode="auto">
          <a:xfrm>
            <a:off x="5095875" y="5168900"/>
            <a:ext cx="22558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 smtClean="0">
                <a:latin typeface="Arial Narrow" charset="0"/>
              </a:rPr>
              <a:t>Laplacian</a:t>
            </a:r>
            <a:r>
              <a:rPr lang="ca-ES" sz="1200" b="1" dirty="0" smtClean="0">
                <a:latin typeface="Arial Narrow" charset="0"/>
              </a:rPr>
              <a:t> </a:t>
            </a:r>
            <a:r>
              <a:rPr lang="ca-ES" sz="1200" b="1" dirty="0" err="1" smtClean="0">
                <a:latin typeface="Arial Narrow" charset="0"/>
              </a:rPr>
              <a:t>with</a:t>
            </a:r>
            <a:r>
              <a:rPr lang="ca-ES" sz="1200" b="1" dirty="0" smtClean="0">
                <a:latin typeface="Arial Narrow" charset="0"/>
              </a:rPr>
              <a:t> a </a:t>
            </a:r>
            <a:r>
              <a:rPr lang="ca-ES" sz="1200" b="1" dirty="0" err="1" smtClean="0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mask</a:t>
            </a:r>
            <a:r>
              <a:rPr lang="ca-ES" sz="1200" i="1" dirty="0">
                <a:latin typeface="Arial Narrow" charset="0"/>
              </a:rPr>
              <a:t>=[[0,-1,0];[-1,4,-1];[0,-1,0]];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imLM</a:t>
            </a:r>
            <a:r>
              <a:rPr lang="ca-ES" sz="1200" i="1" dirty="0">
                <a:latin typeface="Arial Narrow" charset="0"/>
              </a:rPr>
              <a:t>=conv2(</a:t>
            </a:r>
            <a:r>
              <a:rPr lang="ca-ES" sz="1200" i="1" dirty="0" err="1">
                <a:latin typeface="Arial Narrow" charset="0"/>
              </a:rPr>
              <a:t>double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),</a:t>
            </a:r>
            <a:r>
              <a:rPr lang="ca-ES" sz="1200" i="1" dirty="0" err="1">
                <a:latin typeface="Arial Narrow" charset="0"/>
              </a:rPr>
              <a:t>mask</a:t>
            </a:r>
            <a:r>
              <a:rPr lang="ca-ES" sz="1200" i="1" dirty="0">
                <a:latin typeface="Arial Narrow" charset="0"/>
              </a:rPr>
              <a:t>);</a:t>
            </a:r>
          </a:p>
        </p:txBody>
      </p:sp>
      <p:sp>
        <p:nvSpPr>
          <p:cNvPr id="196617" name="Text Box 9"/>
          <p:cNvSpPr txBox="1">
            <a:spLocks noChangeArrowheads="1"/>
          </p:cNvSpPr>
          <p:nvPr/>
        </p:nvSpPr>
        <p:spPr bwMode="auto">
          <a:xfrm>
            <a:off x="1447800" y="5189538"/>
            <a:ext cx="1957124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Sobel</a:t>
            </a:r>
            <a:r>
              <a:rPr lang="ca-ES" sz="1200" b="1" dirty="0">
                <a:latin typeface="Arial Narrow" charset="0"/>
              </a:rPr>
              <a:t> </a:t>
            </a:r>
            <a:r>
              <a:rPr lang="ca-ES" sz="1200" b="1" dirty="0" err="1" smtClean="0">
                <a:latin typeface="Arial Narrow" charset="0"/>
              </a:rPr>
              <a:t>with</a:t>
            </a:r>
            <a:r>
              <a:rPr lang="ca-ES" sz="1200" b="1" dirty="0" smtClean="0">
                <a:latin typeface="Arial Narrow" charset="0"/>
              </a:rPr>
              <a:t> a </a:t>
            </a:r>
            <a:r>
              <a:rPr lang="ca-ES" sz="1200" b="1" dirty="0" err="1" smtClean="0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fr-FR" sz="1100" i="1" dirty="0" err="1">
                <a:latin typeface="Arial Narrow" charset="0"/>
              </a:rPr>
              <a:t>mask</a:t>
            </a:r>
            <a:r>
              <a:rPr lang="fr-FR" sz="1100" i="1" dirty="0">
                <a:latin typeface="Arial Narrow" charset="0"/>
              </a:rPr>
              <a:t>=[[-1, 0, 1];[-2, 0, 2];[-1, 0,1]];</a:t>
            </a:r>
          </a:p>
          <a:p>
            <a:pPr eaLnBrk="1" hangingPunct="1"/>
            <a:r>
              <a:rPr lang="fr-FR" sz="1100" i="1" dirty="0">
                <a:latin typeface="Arial Narrow" charset="0"/>
              </a:rPr>
              <a:t>im2=conv2(double(</a:t>
            </a:r>
            <a:r>
              <a:rPr lang="fr-FR" sz="1100" i="1" dirty="0" err="1">
                <a:latin typeface="Arial Narrow" charset="0"/>
              </a:rPr>
              <a:t>im</a:t>
            </a:r>
            <a:r>
              <a:rPr lang="fr-FR" sz="1100" i="1" dirty="0">
                <a:latin typeface="Arial Narrow" charset="0"/>
              </a:rPr>
              <a:t>),</a:t>
            </a:r>
            <a:r>
              <a:rPr lang="fr-FR" sz="1100" i="1" dirty="0" err="1">
                <a:latin typeface="Arial Narrow" charset="0"/>
              </a:rPr>
              <a:t>mask</a:t>
            </a:r>
            <a:r>
              <a:rPr lang="fr-FR" sz="1100" i="1" dirty="0">
                <a:latin typeface="Arial Narrow" charset="0"/>
              </a:rPr>
              <a:t>);</a:t>
            </a:r>
            <a:endParaRPr lang="ca-ES" sz="1100" i="1" dirty="0">
              <a:latin typeface="Arial Narrow" charset="0"/>
            </a:endParaRPr>
          </a:p>
          <a:p>
            <a:pPr eaLnBrk="1" hangingPunct="1"/>
            <a:r>
              <a:rPr lang="fr-FR" sz="1100" i="1" dirty="0" err="1">
                <a:latin typeface="Arial Narrow" charset="0"/>
              </a:rPr>
              <a:t>imshow</a:t>
            </a:r>
            <a:r>
              <a:rPr lang="fr-FR" sz="1100" i="1" dirty="0">
                <a:latin typeface="Arial Narrow" charset="0"/>
              </a:rPr>
              <a:t>(im2,[]);</a:t>
            </a:r>
            <a:endParaRPr lang="ca-ES" sz="1100" i="1" dirty="0">
              <a:latin typeface="Arial Narrow" charset="0"/>
            </a:endParaRPr>
          </a:p>
        </p:txBody>
      </p:sp>
      <p:sp>
        <p:nvSpPr>
          <p:cNvPr id="142346" name="Text Box 20"/>
          <p:cNvSpPr txBox="1">
            <a:spLocks noChangeArrowheads="1"/>
          </p:cNvSpPr>
          <p:nvPr/>
        </p:nvSpPr>
        <p:spPr bwMode="auto">
          <a:xfrm>
            <a:off x="114300" y="3408363"/>
            <a:ext cx="1061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smtClean="0">
                <a:latin typeface="Arial Narrow" charset="0"/>
              </a:rPr>
              <a:t>Original </a:t>
            </a:r>
            <a:r>
              <a:rPr lang="ca-ES" sz="1200" b="1" dirty="0" err="1" smtClean="0">
                <a:latin typeface="Arial Narrow" charset="0"/>
              </a:rPr>
              <a:t>image</a:t>
            </a:r>
            <a:endParaRPr lang="ca-ES" sz="1200" b="1" dirty="0">
              <a:latin typeface="Arial Narrow" charset="0"/>
            </a:endParaRPr>
          </a:p>
        </p:txBody>
      </p:sp>
      <p:sp>
        <p:nvSpPr>
          <p:cNvPr id="196633" name="Text Box 25"/>
          <p:cNvSpPr txBox="1">
            <a:spLocks noChangeArrowheads="1"/>
          </p:cNvSpPr>
          <p:nvPr/>
        </p:nvSpPr>
        <p:spPr bwMode="auto">
          <a:xfrm>
            <a:off x="6888163" y="3451225"/>
            <a:ext cx="22558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 smtClean="0">
                <a:latin typeface="Arial Narrow" charset="0"/>
              </a:rPr>
              <a:t>Laplacian</a:t>
            </a:r>
            <a:r>
              <a:rPr lang="ca-ES" sz="1200" b="1" dirty="0" smtClean="0">
                <a:latin typeface="Arial Narrow" charset="0"/>
              </a:rPr>
              <a:t> </a:t>
            </a:r>
            <a:r>
              <a:rPr lang="ca-ES" sz="1200" b="1" dirty="0" err="1" smtClean="0">
                <a:latin typeface="Arial Narrow" charset="0"/>
              </a:rPr>
              <a:t>with</a:t>
            </a:r>
            <a:r>
              <a:rPr lang="ca-ES" sz="1200" b="1" dirty="0" smtClean="0">
                <a:latin typeface="Arial Narrow" charset="0"/>
              </a:rPr>
              <a:t> a </a:t>
            </a:r>
            <a:r>
              <a:rPr lang="ca-ES" sz="1200" b="1" dirty="0" err="1" smtClean="0">
                <a:latin typeface="Arial Narrow" charset="0"/>
              </a:rPr>
              <a:t>mask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mask</a:t>
            </a:r>
            <a:r>
              <a:rPr lang="ca-ES" sz="1200" i="1" dirty="0">
                <a:latin typeface="Arial Narrow" charset="0"/>
              </a:rPr>
              <a:t>=[[0,-1,0];[-1,4,-1];[0,-1,0]];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imLM</a:t>
            </a:r>
            <a:r>
              <a:rPr lang="ca-ES" sz="1200" i="1" dirty="0">
                <a:latin typeface="Arial Narrow" charset="0"/>
              </a:rPr>
              <a:t>=conv2(</a:t>
            </a:r>
            <a:r>
              <a:rPr lang="ca-ES" sz="1200" i="1" dirty="0" err="1">
                <a:latin typeface="Arial Narrow" charset="0"/>
              </a:rPr>
              <a:t>double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),</a:t>
            </a:r>
            <a:r>
              <a:rPr lang="ca-ES" sz="1200" i="1" dirty="0" err="1">
                <a:latin typeface="Arial Narrow" charset="0"/>
              </a:rPr>
              <a:t>mask</a:t>
            </a:r>
            <a:r>
              <a:rPr lang="ca-ES" sz="1200" i="1" dirty="0">
                <a:latin typeface="Arial Narrow" charset="0"/>
              </a:rPr>
              <a:t>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imshow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abs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imLM</a:t>
            </a:r>
            <a:r>
              <a:rPr lang="ca-ES" sz="1200" i="1" dirty="0">
                <a:latin typeface="Arial Narrow" charset="0"/>
              </a:rPr>
              <a:t>)&lt;10,[]);</a:t>
            </a:r>
          </a:p>
        </p:txBody>
      </p:sp>
      <p:pic>
        <p:nvPicPr>
          <p:cNvPr id="76813" name="Picture 26" descr="LaplThr"/>
          <p:cNvPicPr>
            <a:picLocks noChangeAspect="1" noChangeArrowheads="1"/>
          </p:cNvPicPr>
          <p:nvPr/>
        </p:nvPicPr>
        <p:blipFill>
          <a:blip r:embed="rId7"/>
          <a:srcRect l="23309" t="10158" r="18985" b="23250"/>
          <a:stretch>
            <a:fillRect/>
          </a:stretch>
        </p:blipFill>
        <p:spPr bwMode="auto">
          <a:xfrm>
            <a:off x="7305675" y="1809750"/>
            <a:ext cx="1514475" cy="1455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8" grpId="0"/>
      <p:bldP spid="196619" grpId="0"/>
      <p:bldP spid="196617" grpId="0"/>
      <p:bldP spid="1966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266825"/>
            <a:ext cx="7772400" cy="428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a-ES" sz="2000" dirty="0" err="1">
                <a:latin typeface="Arial Narrow" charset="0"/>
              </a:rPr>
              <a:t>Determine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the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operator</a:t>
            </a:r>
            <a:r>
              <a:rPr lang="ca-ES" sz="2000" dirty="0">
                <a:latin typeface="Arial Narrow" charset="0"/>
              </a:rPr>
              <a:t> </a:t>
            </a:r>
            <a:r>
              <a:rPr lang="ca-ES" sz="2000" dirty="0" err="1">
                <a:latin typeface="Arial Narrow" charset="0"/>
              </a:rPr>
              <a:t>applied</a:t>
            </a:r>
            <a:r>
              <a:rPr lang="ca-ES" sz="2000" dirty="0">
                <a:latin typeface="Arial Narrow" charset="0"/>
              </a:rPr>
              <a:t>:</a:t>
            </a:r>
          </a:p>
        </p:txBody>
      </p:sp>
      <p:pic>
        <p:nvPicPr>
          <p:cNvPr id="77828" name="Picture 4" descr="Pelota"/>
          <p:cNvPicPr>
            <a:picLocks noChangeAspect="1" noChangeArrowheads="1"/>
          </p:cNvPicPr>
          <p:nvPr/>
        </p:nvPicPr>
        <p:blipFill rotWithShape="1">
          <a:blip r:embed="rId3"/>
          <a:srcRect r="21448"/>
          <a:stretch/>
        </p:blipFill>
        <p:spPr bwMode="auto">
          <a:xfrm>
            <a:off x="365125" y="1771650"/>
            <a:ext cx="1561274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829" name="Picture 8" descr="Laplacian_log"/>
          <p:cNvPicPr>
            <a:picLocks noChangeAspect="1" noChangeArrowheads="1"/>
          </p:cNvPicPr>
          <p:nvPr/>
        </p:nvPicPr>
        <p:blipFill>
          <a:blip r:embed="rId4"/>
          <a:srcRect l="15506" t="7225" r="15506" b="12927"/>
          <a:stretch>
            <a:fillRect/>
          </a:stretch>
        </p:blipFill>
        <p:spPr bwMode="auto">
          <a:xfrm>
            <a:off x="4524375" y="1862138"/>
            <a:ext cx="1562100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4565650" y="3454400"/>
            <a:ext cx="1922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 smtClean="0">
                <a:latin typeface="Arial Narrow" charset="0"/>
              </a:rPr>
              <a:t>Laplacian</a:t>
            </a:r>
            <a:r>
              <a:rPr lang="ca-ES" sz="1200" b="1" dirty="0" smtClean="0">
                <a:latin typeface="Arial Narrow" charset="0"/>
              </a:rPr>
              <a:t> of a </a:t>
            </a:r>
            <a:r>
              <a:rPr lang="ca-ES" sz="1200" b="1" dirty="0" err="1" smtClean="0">
                <a:latin typeface="Arial Narrow" charset="0"/>
              </a:rPr>
              <a:t>Gaussian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Lapl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fspecial</a:t>
            </a:r>
            <a:r>
              <a:rPr lang="ca-ES" sz="1200" i="1" dirty="0">
                <a:latin typeface="Arial Narrow" charset="0"/>
              </a:rPr>
              <a:t>(‘</a:t>
            </a:r>
            <a:r>
              <a:rPr lang="ca-ES" sz="1200" i="1" dirty="0" err="1">
                <a:latin typeface="Arial Narrow" charset="0"/>
              </a:rPr>
              <a:t>log</a:t>
            </a:r>
            <a:r>
              <a:rPr lang="ca-ES" sz="1200" i="1" dirty="0">
                <a:latin typeface="Arial Narrow" charset="0"/>
              </a:rPr>
              <a:t>’);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imL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imfilter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im,Lapl</a:t>
            </a:r>
            <a:r>
              <a:rPr lang="ca-ES" sz="1200" i="1" dirty="0">
                <a:latin typeface="Arial Narrow" charset="0"/>
              </a:rPr>
              <a:t>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imshow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imL</a:t>
            </a:r>
            <a:r>
              <a:rPr lang="ca-ES" sz="1200" i="1" dirty="0">
                <a:latin typeface="Arial Narrow" charset="0"/>
              </a:rPr>
              <a:t>,[]);</a:t>
            </a:r>
          </a:p>
        </p:txBody>
      </p:sp>
      <p:pic>
        <p:nvPicPr>
          <p:cNvPr id="77831" name="Picture 12" descr="canny1"/>
          <p:cNvPicPr>
            <a:picLocks noChangeAspect="1" noChangeArrowheads="1"/>
          </p:cNvPicPr>
          <p:nvPr/>
        </p:nvPicPr>
        <p:blipFill>
          <a:blip r:embed="rId5"/>
          <a:srcRect l="21887" t="12245" r="19434" b="18820"/>
          <a:stretch>
            <a:fillRect/>
          </a:stretch>
        </p:blipFill>
        <p:spPr bwMode="auto">
          <a:xfrm>
            <a:off x="3124201" y="4419601"/>
            <a:ext cx="1481642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832" name="Picture 13" descr="pelotaCanny2"/>
          <p:cNvPicPr>
            <a:picLocks noChangeAspect="1" noChangeArrowheads="1"/>
          </p:cNvPicPr>
          <p:nvPr/>
        </p:nvPicPr>
        <p:blipFill>
          <a:blip r:embed="rId6"/>
          <a:srcRect l="21887" t="12245" r="18491" b="20181"/>
          <a:stretch>
            <a:fillRect/>
          </a:stretch>
        </p:blipFill>
        <p:spPr bwMode="auto">
          <a:xfrm>
            <a:off x="5603015" y="4419600"/>
            <a:ext cx="1474059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3124200" y="5943600"/>
            <a:ext cx="2132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Canny</a:t>
            </a:r>
            <a:r>
              <a:rPr lang="ca-ES" sz="1200" b="1" dirty="0">
                <a:latin typeface="Arial Narrow" charset="0"/>
              </a:rPr>
              <a:t> sigma=1, </a:t>
            </a:r>
            <a:r>
              <a:rPr lang="ca-ES" sz="1200" b="1" dirty="0" err="1">
                <a:latin typeface="Arial Narrow" charset="0"/>
              </a:rPr>
              <a:t>thr</a:t>
            </a:r>
            <a:r>
              <a:rPr lang="ca-ES" sz="1200" b="1" dirty="0">
                <a:latin typeface="Arial Narrow" charset="0"/>
              </a:rPr>
              <a:t>=0.2</a:t>
            </a: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imC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edge</a:t>
            </a:r>
            <a:r>
              <a:rPr lang="ca-ES" sz="1200" i="1" dirty="0">
                <a:latin typeface="Arial Narrow" charset="0"/>
              </a:rPr>
              <a:t>(im,’canny’,0.2,1)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imshow</a:t>
            </a:r>
            <a:r>
              <a:rPr lang="ca-ES" sz="1200" i="1" dirty="0">
                <a:latin typeface="Arial Narrow" charset="0"/>
              </a:rPr>
              <a:t>(1-imC,[])</a:t>
            </a:r>
          </a:p>
        </p:txBody>
      </p:sp>
      <p:sp>
        <p:nvSpPr>
          <p:cNvPr id="198671" name="Text Box 15"/>
          <p:cNvSpPr txBox="1">
            <a:spLocks noChangeArrowheads="1"/>
          </p:cNvSpPr>
          <p:nvPr/>
        </p:nvSpPr>
        <p:spPr bwMode="auto">
          <a:xfrm>
            <a:off x="5486400" y="5943600"/>
            <a:ext cx="21320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Canny</a:t>
            </a:r>
            <a:r>
              <a:rPr lang="ca-ES" sz="1200" b="1" dirty="0">
                <a:latin typeface="Arial Narrow" charset="0"/>
              </a:rPr>
              <a:t> sigma=2, </a:t>
            </a:r>
            <a:r>
              <a:rPr lang="ca-ES" sz="1200" b="1" dirty="0" err="1">
                <a:latin typeface="Arial Narrow" charset="0"/>
              </a:rPr>
              <a:t>thr</a:t>
            </a:r>
            <a:r>
              <a:rPr lang="ca-ES" sz="1200" b="1" dirty="0">
                <a:latin typeface="Arial Narrow" charset="0"/>
              </a:rPr>
              <a:t>=0.2</a:t>
            </a: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dirty="0" err="1">
                <a:latin typeface="Arial Narrow" charset="0"/>
              </a:rPr>
              <a:t>imC</a:t>
            </a:r>
            <a:r>
              <a:rPr lang="ca-ES" sz="1200" dirty="0">
                <a:latin typeface="Arial Narrow" charset="0"/>
              </a:rPr>
              <a:t>=</a:t>
            </a:r>
            <a:r>
              <a:rPr lang="ca-ES" sz="1200" dirty="0" err="1">
                <a:latin typeface="Arial Narrow" charset="0"/>
              </a:rPr>
              <a:t>edge</a:t>
            </a:r>
            <a:r>
              <a:rPr lang="ca-ES" sz="1200" dirty="0">
                <a:latin typeface="Arial Narrow" charset="0"/>
              </a:rPr>
              <a:t>(im,’canny’,0.2,2)</a:t>
            </a:r>
          </a:p>
          <a:p>
            <a:pPr eaLnBrk="1" hangingPunct="1"/>
            <a:r>
              <a:rPr lang="ca-ES" sz="1200" dirty="0" err="1">
                <a:latin typeface="Arial Narrow" charset="0"/>
              </a:rPr>
              <a:t>imshow</a:t>
            </a:r>
            <a:r>
              <a:rPr lang="ca-ES" sz="1200" dirty="0">
                <a:latin typeface="Arial Narrow" charset="0"/>
              </a:rPr>
              <a:t>(1-imC,[])</a:t>
            </a:r>
          </a:p>
        </p:txBody>
      </p:sp>
      <p:pic>
        <p:nvPicPr>
          <p:cNvPr id="77835" name="Picture 16" descr="sobel_ conedge"/>
          <p:cNvPicPr>
            <a:picLocks noChangeAspect="1" noChangeArrowheads="1"/>
          </p:cNvPicPr>
          <p:nvPr/>
        </p:nvPicPr>
        <p:blipFill>
          <a:blip r:embed="rId7"/>
          <a:srcRect l="20189" t="12698" r="22264" b="23810"/>
          <a:stretch>
            <a:fillRect/>
          </a:stretch>
        </p:blipFill>
        <p:spPr bwMode="auto">
          <a:xfrm>
            <a:off x="2447925" y="1797050"/>
            <a:ext cx="1581150" cy="145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8673" name="Text Box 17"/>
          <p:cNvSpPr txBox="1">
            <a:spLocks noChangeArrowheads="1"/>
          </p:cNvSpPr>
          <p:nvPr/>
        </p:nvSpPr>
        <p:spPr bwMode="auto">
          <a:xfrm>
            <a:off x="2514600" y="3429000"/>
            <a:ext cx="13763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>
                <a:latin typeface="Arial Narrow" charset="0"/>
              </a:rPr>
              <a:t>Sobel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edge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</a:t>
            </a:r>
            <a:r>
              <a:rPr lang="ca-ES" sz="1200" i="1" dirty="0">
                <a:latin typeface="Arial Narrow" charset="0"/>
              </a:rPr>
              <a:t>,’</a:t>
            </a:r>
            <a:r>
              <a:rPr lang="ca-ES" sz="1200" i="1" dirty="0" err="1">
                <a:latin typeface="Arial Narrow" charset="0"/>
              </a:rPr>
              <a:t>sobel</a:t>
            </a:r>
            <a:r>
              <a:rPr lang="ca-ES" sz="1200" i="1" dirty="0">
                <a:latin typeface="Arial Narrow" charset="0"/>
              </a:rPr>
              <a:t>’);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imshow</a:t>
            </a:r>
            <a:r>
              <a:rPr lang="ca-ES" sz="1200" i="1" dirty="0">
                <a:latin typeface="Arial Narrow" charset="0"/>
              </a:rPr>
              <a:t>(1-ims,[]);</a:t>
            </a:r>
          </a:p>
        </p:txBody>
      </p:sp>
      <p:sp>
        <p:nvSpPr>
          <p:cNvPr id="144396" name="Text Box 19"/>
          <p:cNvSpPr txBox="1">
            <a:spLocks noChangeArrowheads="1"/>
          </p:cNvSpPr>
          <p:nvPr/>
        </p:nvSpPr>
        <p:spPr bwMode="auto">
          <a:xfrm>
            <a:off x="479425" y="3408363"/>
            <a:ext cx="10614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smtClean="0">
                <a:latin typeface="Arial Narrow" charset="0"/>
              </a:rPr>
              <a:t>Original </a:t>
            </a:r>
            <a:r>
              <a:rPr lang="ca-ES" sz="1200" b="1" dirty="0" err="1" smtClean="0">
                <a:latin typeface="Arial Narrow" charset="0"/>
              </a:rPr>
              <a:t>image</a:t>
            </a:r>
            <a:endParaRPr lang="ca-ES" sz="1200" b="1" dirty="0">
              <a:latin typeface="Arial Narrow" charset="0"/>
            </a:endParaRPr>
          </a:p>
        </p:txBody>
      </p:sp>
      <p:pic>
        <p:nvPicPr>
          <p:cNvPr id="77838" name="Picture 20" descr="cruceLapl"/>
          <p:cNvPicPr>
            <a:picLocks noChangeAspect="1" noChangeArrowheads="1"/>
          </p:cNvPicPr>
          <p:nvPr/>
        </p:nvPicPr>
        <p:blipFill>
          <a:blip r:embed="rId8"/>
          <a:srcRect l="20943" t="12471" r="21887" b="24263"/>
          <a:stretch>
            <a:fillRect/>
          </a:stretch>
        </p:blipFill>
        <p:spPr bwMode="auto">
          <a:xfrm>
            <a:off x="6905625" y="1827213"/>
            <a:ext cx="1533525" cy="141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8677" name="Text Box 21"/>
          <p:cNvSpPr txBox="1">
            <a:spLocks noChangeArrowheads="1"/>
          </p:cNvSpPr>
          <p:nvPr/>
        </p:nvSpPr>
        <p:spPr bwMode="auto">
          <a:xfrm>
            <a:off x="6858000" y="3429000"/>
            <a:ext cx="20462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ca-ES" sz="1200" b="1" dirty="0" err="1" smtClean="0">
                <a:latin typeface="Arial Narrow" charset="0"/>
              </a:rPr>
              <a:t>Laplacian</a:t>
            </a:r>
            <a:r>
              <a:rPr lang="ca-ES" sz="1200" b="1" dirty="0" smtClean="0">
                <a:latin typeface="Arial Narrow" charset="0"/>
              </a:rPr>
              <a:t> of a </a:t>
            </a:r>
            <a:r>
              <a:rPr lang="ca-ES" sz="1200" b="1" dirty="0" err="1" smtClean="0">
                <a:latin typeface="Arial Narrow" charset="0"/>
              </a:rPr>
              <a:t>Gaussian</a:t>
            </a:r>
            <a:endParaRPr lang="ca-ES" sz="1200" b="1" dirty="0">
              <a:latin typeface="Arial Narrow" charset="0"/>
            </a:endParaRPr>
          </a:p>
          <a:p>
            <a:pPr eaLnBrk="1" hangingPunct="1"/>
            <a:endParaRPr lang="ca-ES" sz="1200" b="1" dirty="0">
              <a:latin typeface="Arial Narrow" charset="0"/>
            </a:endParaRPr>
          </a:p>
          <a:p>
            <a:pPr eaLnBrk="1" hangingPunct="1"/>
            <a:r>
              <a:rPr lang="ca-ES" sz="1200" i="1" dirty="0" err="1">
                <a:latin typeface="Arial Narrow" charset="0"/>
              </a:rPr>
              <a:t>Lapl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fspecial</a:t>
            </a:r>
            <a:r>
              <a:rPr lang="ca-ES" sz="1200" i="1" dirty="0">
                <a:latin typeface="Arial Narrow" charset="0"/>
              </a:rPr>
              <a:t>(‘</a:t>
            </a:r>
            <a:r>
              <a:rPr lang="ca-ES" sz="1200" i="1" dirty="0" err="1">
                <a:latin typeface="Arial Narrow" charset="0"/>
              </a:rPr>
              <a:t>log</a:t>
            </a:r>
            <a:r>
              <a:rPr lang="ca-ES" sz="1200" i="1" dirty="0">
                <a:latin typeface="Arial Narrow" charset="0"/>
              </a:rPr>
              <a:t>’);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imL</a:t>
            </a:r>
            <a:r>
              <a:rPr lang="ca-ES" sz="1200" i="1" dirty="0">
                <a:latin typeface="Arial Narrow" charset="0"/>
              </a:rPr>
              <a:t>=</a:t>
            </a:r>
            <a:r>
              <a:rPr lang="ca-ES" sz="1200" i="1" dirty="0" err="1">
                <a:latin typeface="Arial Narrow" charset="0"/>
              </a:rPr>
              <a:t>imfilter</a:t>
            </a:r>
            <a:r>
              <a:rPr lang="ca-ES" sz="1200" i="1" dirty="0">
                <a:latin typeface="Arial Narrow" charset="0"/>
              </a:rPr>
              <a:t>(</a:t>
            </a:r>
            <a:r>
              <a:rPr lang="ca-ES" sz="1200" i="1" dirty="0" err="1">
                <a:latin typeface="Arial Narrow" charset="0"/>
              </a:rPr>
              <a:t>im,Lapl</a:t>
            </a:r>
            <a:r>
              <a:rPr lang="ca-ES" sz="1200" i="1" dirty="0">
                <a:latin typeface="Arial Narrow" charset="0"/>
              </a:rPr>
              <a:t>);</a:t>
            </a:r>
          </a:p>
          <a:p>
            <a:pPr eaLnBrk="1" hangingPunct="1"/>
            <a:r>
              <a:rPr lang="ca-ES" sz="1200" i="1" dirty="0" err="1">
                <a:latin typeface="Arial Narrow" charset="0"/>
              </a:rPr>
              <a:t>imshow</a:t>
            </a:r>
            <a:r>
              <a:rPr lang="ca-ES" sz="1200" i="1" dirty="0">
                <a:latin typeface="Arial Narrow" charset="0"/>
              </a:rPr>
              <a:t>(1-im2bw(imL,0.08));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229600" cy="1362075"/>
          </a:xfrm>
        </p:spPr>
        <p:txBody>
          <a:bodyPr/>
          <a:lstStyle/>
          <a:p>
            <a:r>
              <a:rPr lang="ca-ES" dirty="0" err="1" smtClean="0">
                <a:latin typeface="Arial Narrow" charset="0"/>
              </a:rPr>
              <a:t>Exercices</a:t>
            </a:r>
            <a:r>
              <a:rPr lang="ca-ES" dirty="0" smtClean="0">
                <a:latin typeface="Arial Narrow" charset="0"/>
              </a:rPr>
              <a:t> </a:t>
            </a:r>
            <a:r>
              <a:rPr lang="ca-ES" dirty="0">
                <a:latin typeface="Arial Narrow" charset="0"/>
              </a:rPr>
              <a:t>(</a:t>
            </a:r>
            <a:r>
              <a:rPr lang="ca-ES" dirty="0" err="1" smtClean="0">
                <a:latin typeface="Arial Narrow" charset="0"/>
              </a:rPr>
              <a:t>comparison</a:t>
            </a:r>
            <a:r>
              <a:rPr lang="ca-ES" dirty="0" smtClean="0">
                <a:latin typeface="Arial Narrow" charset="0"/>
              </a:rPr>
              <a:t>)</a:t>
            </a:r>
            <a:endParaRPr lang="ca-ES" dirty="0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7" grpId="0"/>
      <p:bldP spid="198670" grpId="0"/>
      <p:bldP spid="198671" grpId="0"/>
      <p:bldP spid="198673" grpId="0"/>
      <p:bldP spid="19867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777874" y="3862389"/>
            <a:ext cx="2005013" cy="2005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755650" y="1089025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1125538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29124" y="4005263"/>
            <a:ext cx="2563713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77038" y="3897313"/>
            <a:ext cx="1970087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5750" y="1089025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16"/>
          <p:cNvSpPr txBox="1">
            <a:spLocks noChangeArrowheads="1"/>
          </p:cNvSpPr>
          <p:nvPr/>
        </p:nvSpPr>
        <p:spPr bwMode="auto">
          <a:xfrm>
            <a:off x="971550" y="582771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Background</a:t>
            </a:r>
          </a:p>
        </p:txBody>
      </p:sp>
      <p:sp>
        <p:nvSpPr>
          <p:cNvPr id="134154" name="Text Box 17"/>
          <p:cNvSpPr txBox="1">
            <a:spLocks noChangeArrowheads="1"/>
          </p:cNvSpPr>
          <p:nvPr/>
        </p:nvSpPr>
        <p:spPr bwMode="auto">
          <a:xfrm>
            <a:off x="4210050" y="582771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</a:t>
            </a:r>
          </a:p>
        </p:txBody>
      </p:sp>
      <p:sp>
        <p:nvSpPr>
          <p:cNvPr id="134155" name="Text Box 18"/>
          <p:cNvSpPr txBox="1">
            <a:spLocks noChangeArrowheads="1"/>
          </p:cNvSpPr>
          <p:nvPr/>
        </p:nvSpPr>
        <p:spPr bwMode="auto">
          <a:xfrm>
            <a:off x="7056438" y="579120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Shadows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 Narrow" charset="0"/>
              </a:rPr>
              <a:t>Low-level edges vs. perceived contours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14400" y="6324600"/>
            <a:ext cx="574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Canny edge detector distinguishing these contours?</a:t>
            </a:r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Low-level edges vs. perceived contours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Berkeley segmentation database:</a:t>
            </a:r>
            <a:br>
              <a:rPr lang="en-US" sz="2400" smtClean="0"/>
            </a:br>
            <a:r>
              <a:rPr lang="en-US" sz="1600" smtClean="0">
                <a:hlinkClick r:id="rId3"/>
              </a:rPr>
              <a:t>http://www.eecs.berkeley.edu/Research/Projects/CS/vision/grouping/segbench/</a:t>
            </a:r>
            <a:endParaRPr lang="en-US" sz="1600" smtClean="0"/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human segmentation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gradient magnitude</a:t>
            </a:r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auto">
          <a:xfrm>
            <a:off x="7378700" y="6545263"/>
            <a:ext cx="3133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Lazebnik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2438400" y="1077438"/>
            <a:ext cx="6619875" cy="544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0" y="6488113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3889375" y="6487638"/>
            <a:ext cx="5330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Human-marked segment boundaries</a:t>
            </a: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152400" y="457200"/>
            <a:ext cx="922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Learn 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from humans which combination of features is most indicative of a “good” contour?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 l="9167" t="53333" r="46249" b="9061"/>
          <a:stretch>
            <a:fillRect/>
          </a:stretch>
        </p:blipFill>
        <p:spPr bwMode="auto">
          <a:xfrm>
            <a:off x="1295400" y="2286000"/>
            <a:ext cx="7391400" cy="379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 cstate="print"/>
          <a:srcRect l="9167" t="26752" r="46667" b="54103"/>
          <a:stretch>
            <a:fillRect/>
          </a:stretch>
        </p:blipFill>
        <p:spPr bwMode="auto">
          <a:xfrm>
            <a:off x="1295400" y="381000"/>
            <a:ext cx="7322321" cy="193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4" name="TextBox 5"/>
          <p:cNvSpPr txBox="1">
            <a:spLocks noChangeArrowheads="1"/>
          </p:cNvSpPr>
          <p:nvPr/>
        </p:nvSpPr>
        <p:spPr bwMode="auto">
          <a:xfrm>
            <a:off x="0" y="6488113"/>
            <a:ext cx="39624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0574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Summing the brightness gradient magnitude with the color gradient and texture gradient approximates better the good contours.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446088" y="7620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400" dirty="0" smtClean="0"/>
              <a:t>Filters allow local image neighborhood to influence our description and features</a:t>
            </a:r>
          </a:p>
          <a:p>
            <a:pPr lvl="1">
              <a:spcBef>
                <a:spcPts val="600"/>
              </a:spcBef>
            </a:pPr>
            <a:r>
              <a:rPr lang="en-US" sz="1200" dirty="0" smtClean="0"/>
              <a:t>Smoothing to reduce noise</a:t>
            </a:r>
          </a:p>
          <a:p>
            <a:pPr lvl="1">
              <a:spcBef>
                <a:spcPts val="600"/>
              </a:spcBef>
            </a:pPr>
            <a:r>
              <a:rPr lang="en-US" sz="1200" dirty="0" smtClean="0"/>
              <a:t>Derivatives to locate contrast, high image gradient</a:t>
            </a:r>
            <a:endParaRPr lang="en-US" sz="1400" dirty="0" smtClean="0"/>
          </a:p>
          <a:p>
            <a:pPr marL="274320" lvl="1" indent="0">
              <a:spcBef>
                <a:spcPts val="600"/>
              </a:spcBef>
              <a:buNone/>
            </a:pPr>
            <a:endParaRPr lang="en-US" sz="9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400" dirty="0" smtClean="0"/>
              <a:t>Different edge detectors: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200" dirty="0" err="1" smtClean="0"/>
              <a:t>Sobel</a:t>
            </a:r>
            <a:r>
              <a:rPr lang="en-US" sz="1200" dirty="0" smtClean="0"/>
              <a:t> &amp;</a:t>
            </a:r>
            <a:r>
              <a:rPr lang="en-US" sz="1200" dirty="0"/>
              <a:t> </a:t>
            </a:r>
            <a:r>
              <a:rPr lang="en-US" sz="1200" dirty="0" smtClean="0"/>
              <a:t>Prewitt – fast but sensitive to noise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/>
              <a:t>Convolution with the Gradient of a Gaussian – 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100" dirty="0"/>
              <a:t>L</a:t>
            </a:r>
            <a:r>
              <a:rPr lang="en-US" sz="1100" dirty="0" smtClean="0"/>
              <a:t>ess fast but more robust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100" dirty="0" smtClean="0"/>
              <a:t>Using different sigma allows to smooth more or less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/>
              <a:t>Canny edge detector </a:t>
            </a:r>
            <a:r>
              <a:rPr lang="en-US" sz="1200" b="1" dirty="0" smtClean="0"/>
              <a:t>– state of the art edge detector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100" dirty="0" smtClean="0"/>
              <a:t>Assures continuous and thin contours due to the hysteresis and the thinning steps.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100" dirty="0" smtClean="0"/>
              <a:t>Needs parameters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/>
              <a:t>Edges used to contain good contours but also many other pixels with high intensity change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800" dirty="0" smtClean="0"/>
              <a:t>Still the question about the object contours is not solved!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endParaRPr lang="en-US" sz="11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400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smtClean="0"/>
              <a:t>What does cause an edge?</a:t>
            </a:r>
            <a:endParaRPr lang="en-US" sz="3600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D98D-F03C-4209-9EA0-AF6F50C422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Depth discontinuity: object boundary</a:t>
            </a: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8" y="4456113"/>
            <a:ext cx="2282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 in surface orientation: shape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Edges/gradients and invariance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smtClean="0"/>
              <a:t>Derivatives and edges</a:t>
            </a: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intensity function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248403" y="3048001"/>
            <a:ext cx="2801939" cy="3590926"/>
            <a:chOff x="3936" y="1920"/>
            <a:chExt cx="1765" cy="2262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072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</a:t>
              </a:r>
              <a:endPara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1920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936" y="3600"/>
              <a:ext cx="1765" cy="58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r>
                <a:rPr lang="en-US" b="1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dges </a:t>
              </a: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correspond to</a:t>
              </a:r>
              <a:b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extrema</a:t>
              </a: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of </a:t>
              </a:r>
              <a:r>
                <a:rPr lang="en-US" b="1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derivative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(max by absolute value)</a:t>
              </a:r>
              <a:endPara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1" name="TextBox 4"/>
          <p:cNvSpPr txBox="1">
            <a:spLocks noChangeArrowheads="1"/>
          </p:cNvSpPr>
          <p:nvPr/>
        </p:nvSpPr>
        <p:spPr bwMode="auto">
          <a:xfrm>
            <a:off x="0" y="6477000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2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 edge is a place of rapid change in the image intensity function.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 dirty="0" smtClean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238250"/>
            <a:ext cx="9067800" cy="5314950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en-US" sz="2400" dirty="0" smtClean="0"/>
              <a:t>For 2D function, f(</a:t>
            </a:r>
            <a:r>
              <a:rPr lang="en-US" sz="2400" dirty="0" err="1" smtClean="0"/>
              <a:t>x,y</a:t>
            </a:r>
            <a:r>
              <a:rPr lang="en-US" sz="2400" dirty="0" smtClean="0"/>
              <a:t>), the partial derivative is:</a:t>
            </a:r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10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For discrete data, we can approximate using finite differences:</a:t>
            </a:r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To implement above as convolution, what would be 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Equation" r:id="rId4" imgW="2171080" imgH="393539" progId="Equation.3">
                  <p:embed/>
                </p:oleObj>
              </mc:Choice>
              <mc:Fallback>
                <p:oleObj name="Equation" r:id="rId4" imgW="2171080" imgH="393539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3967163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6" imgW="1917539" imgH="393539" progId="Equation.3">
                  <p:embed/>
                </p:oleObj>
              </mc:Choice>
              <mc:Fallback>
                <p:oleObj name="Equation" r:id="rId6" imgW="1917539" imgH="393539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967163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2380</Words>
  <Application>Microsoft Office PowerPoint</Application>
  <PresentationFormat>Presentación en pantalla (4:3)</PresentationFormat>
  <Paragraphs>582</Paragraphs>
  <Slides>59</Slides>
  <Notes>59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6</vt:i4>
      </vt:variant>
      <vt:variant>
        <vt:lpstr>Títulos de diapositiva</vt:lpstr>
      </vt:variant>
      <vt:variant>
        <vt:i4>59</vt:i4>
      </vt:variant>
    </vt:vector>
  </HeadingPairs>
  <TitlesOfParts>
    <vt:vector size="77" baseType="lpstr">
      <vt:lpstr>ＭＳ Ｐゴシック</vt:lpstr>
      <vt:lpstr>ＭＳ Ｐゴシック</vt:lpstr>
      <vt:lpstr>Arial</vt:lpstr>
      <vt:lpstr>Arial Narrow</vt:lpstr>
      <vt:lpstr>Calibri</vt:lpstr>
      <vt:lpstr>Courier New</vt:lpstr>
      <vt:lpstr>Lucida Grande</vt:lpstr>
      <vt:lpstr>Times New Roman</vt:lpstr>
      <vt:lpstr>Wingdings</vt:lpstr>
      <vt:lpstr>6_Default Design</vt:lpstr>
      <vt:lpstr>4_Claridad</vt:lpstr>
      <vt:lpstr>Claridad</vt:lpstr>
      <vt:lpstr>Bitmap Image</vt:lpstr>
      <vt:lpstr>Equation</vt:lpstr>
      <vt:lpstr>EcuaciÛn</vt:lpstr>
      <vt:lpstr>Microsoft Editor de ecuaciones 3.0</vt:lpstr>
      <vt:lpstr>Ecuación</vt:lpstr>
      <vt:lpstr>Photo Editor Photo</vt:lpstr>
      <vt:lpstr>Image gradients and edges</vt:lpstr>
      <vt:lpstr>Last lecture</vt:lpstr>
      <vt:lpstr>Presentación de PowerPoint</vt:lpstr>
      <vt:lpstr>Recall: image filtering</vt:lpstr>
      <vt:lpstr>Edge detection</vt:lpstr>
      <vt:lpstr>What does cause an edge?</vt:lpstr>
      <vt:lpstr>Edges/gradients and invariance</vt:lpstr>
      <vt:lpstr>Derivatives and edges</vt:lpstr>
      <vt:lpstr>Derivatives with convolution</vt:lpstr>
      <vt:lpstr>Presentación de PowerPoint</vt:lpstr>
      <vt:lpstr>Partial derivatives of an image</vt:lpstr>
      <vt:lpstr>Presentación de PowerPoint</vt:lpstr>
      <vt:lpstr>Presentación de PowerPoint</vt:lpstr>
      <vt:lpstr>Assorted finite difference filters</vt:lpstr>
      <vt:lpstr>Presentación de PowerPoint</vt:lpstr>
      <vt:lpstr>Image gradient</vt:lpstr>
      <vt:lpstr>Image gradient</vt:lpstr>
      <vt:lpstr>Presentación de PowerPoint</vt:lpstr>
      <vt:lpstr>Presentación de PowerPoint</vt:lpstr>
      <vt:lpstr>Presentación de PowerPoint</vt:lpstr>
      <vt:lpstr>Presentación de PowerPoint</vt:lpstr>
      <vt:lpstr>Mask properties</vt:lpstr>
      <vt:lpstr>Explain the histogram of x and y edge maps</vt:lpstr>
      <vt:lpstr>Effects of noise</vt:lpstr>
      <vt:lpstr>Solution:  smooth first</vt:lpstr>
      <vt:lpstr>Derivative theorem of convolution</vt:lpstr>
      <vt:lpstr>Presentación de PowerPoint</vt:lpstr>
      <vt:lpstr>Derivative of Gaussian filters</vt:lpstr>
      <vt:lpstr>Implementation in Matlab</vt:lpstr>
      <vt:lpstr>Laplacian of Gaussian</vt:lpstr>
      <vt:lpstr>2D edge detection filters</vt:lpstr>
      <vt:lpstr>Smoothing with a Gaussian</vt:lpstr>
      <vt:lpstr>Effect of σ on derivatives </vt:lpstr>
      <vt:lpstr>Laplacian</vt:lpstr>
      <vt:lpstr>Presentación de PowerPoint</vt:lpstr>
      <vt:lpstr>So, what scale to choose?</vt:lpstr>
      <vt:lpstr>Gradients -&gt; edges</vt:lpstr>
      <vt:lpstr>Original image</vt:lpstr>
      <vt:lpstr>Presentación de PowerPoint</vt:lpstr>
      <vt:lpstr>Thresholding gradient with a lower threshold</vt:lpstr>
      <vt:lpstr>Thresholding gradient with a higher threshold</vt:lpstr>
      <vt:lpstr>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Hysteresis thresholding</vt:lpstr>
      <vt:lpstr>Recap: Canny edge detector</vt:lpstr>
      <vt:lpstr>Exercices (comparison)</vt:lpstr>
      <vt:lpstr>Exercices (comparison)</vt:lpstr>
      <vt:lpstr>Low-level edges vs. perceived contours</vt:lpstr>
      <vt:lpstr>Low-level edges vs. perceived contours</vt:lpstr>
      <vt:lpstr>Presentación de PowerPoint</vt:lpstr>
      <vt:lpstr>Presentación de PowerPoint</vt:lpstr>
      <vt:lpstr>Summary</vt:lpstr>
    </vt:vector>
  </TitlesOfParts>
  <Company>UTCS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>Kristen Grauman</dc:creator>
  <cp:lastModifiedBy>Petia Ivanova</cp:lastModifiedBy>
  <cp:revision>89</cp:revision>
  <dcterms:created xsi:type="dcterms:W3CDTF">2009-09-01T18:20:06Z</dcterms:created>
  <dcterms:modified xsi:type="dcterms:W3CDTF">2014-10-14T12:04:58Z</dcterms:modified>
</cp:coreProperties>
</file>